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7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42953" y="272849"/>
            <a:ext cx="7505700" cy="749300"/>
          </a:xfrm>
          <a:custGeom>
            <a:avLst/>
            <a:gdLst/>
            <a:ahLst/>
            <a:cxnLst/>
            <a:rect l="l" t="t" r="r" b="b"/>
            <a:pathLst>
              <a:path w="7505700" h="749300">
                <a:moveTo>
                  <a:pt x="7505699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7119599" y="0"/>
                </a:lnTo>
                <a:lnTo>
                  <a:pt x="7505699" y="7490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861617" y="272849"/>
            <a:ext cx="1282700" cy="749300"/>
          </a:xfrm>
          <a:custGeom>
            <a:avLst/>
            <a:gdLst/>
            <a:ahLst/>
            <a:cxnLst/>
            <a:rect l="l" t="t" r="r" b="b"/>
            <a:pathLst>
              <a:path w="1282700" h="749300">
                <a:moveTo>
                  <a:pt x="1282381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1282381" y="0"/>
                </a:lnTo>
                <a:lnTo>
                  <a:pt x="1282381" y="74909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6325" y="1662870"/>
            <a:ext cx="693134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650" y="3071033"/>
            <a:ext cx="8776699" cy="75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42953" y="272849"/>
            <a:ext cx="7505700" cy="749300"/>
          </a:xfrm>
          <a:custGeom>
            <a:avLst/>
            <a:gdLst/>
            <a:ahLst/>
            <a:cxnLst/>
            <a:rect l="l" t="t" r="r" b="b"/>
            <a:pathLst>
              <a:path w="7505700" h="749300">
                <a:moveTo>
                  <a:pt x="7505699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7119599" y="0"/>
                </a:lnTo>
                <a:lnTo>
                  <a:pt x="7505699" y="7490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861617" y="272849"/>
            <a:ext cx="1282700" cy="749300"/>
          </a:xfrm>
          <a:custGeom>
            <a:avLst/>
            <a:gdLst/>
            <a:ahLst/>
            <a:cxnLst/>
            <a:rect l="l" t="t" r="r" b="b"/>
            <a:pathLst>
              <a:path w="1282700" h="749300">
                <a:moveTo>
                  <a:pt x="1282381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1282381" y="0"/>
                </a:lnTo>
                <a:lnTo>
                  <a:pt x="1282381" y="74909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4038" y="1073234"/>
            <a:ext cx="593592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7132" y="1187531"/>
            <a:ext cx="6829735" cy="2456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33205" cy="5132705"/>
          </a:xfrm>
          <a:custGeom>
            <a:avLst/>
            <a:gdLst/>
            <a:ahLst/>
            <a:cxnLst/>
            <a:rect l="l" t="t" r="r" b="b"/>
            <a:pathLst>
              <a:path w="9133205" h="5132705">
                <a:moveTo>
                  <a:pt x="0" y="0"/>
                </a:moveTo>
                <a:lnTo>
                  <a:pt x="9132974" y="0"/>
                </a:lnTo>
                <a:lnTo>
                  <a:pt x="9132974" y="5132475"/>
                </a:lnTo>
                <a:lnTo>
                  <a:pt x="0" y="5132475"/>
                </a:lnTo>
                <a:lnTo>
                  <a:pt x="0" y="0"/>
                </a:lnTo>
                <a:close/>
              </a:path>
            </a:pathLst>
          </a:custGeom>
          <a:solidFill>
            <a:srgbClr val="222222">
              <a:alpha val="64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6350" y="0"/>
            <a:ext cx="4057650" cy="5143500"/>
          </a:xfrm>
          <a:custGeom>
            <a:avLst/>
            <a:gdLst/>
            <a:ahLst/>
            <a:cxnLst/>
            <a:rect l="l" t="t" r="r" b="b"/>
            <a:pathLst>
              <a:path w="4057650" h="5143500">
                <a:moveTo>
                  <a:pt x="4057649" y="5143499"/>
                </a:moveTo>
                <a:lnTo>
                  <a:pt x="2666299" y="5143499"/>
                </a:lnTo>
                <a:lnTo>
                  <a:pt x="0" y="0"/>
                </a:lnTo>
                <a:lnTo>
                  <a:pt x="4057649" y="0"/>
                </a:lnTo>
                <a:lnTo>
                  <a:pt x="4057649" y="5143499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474" y="4166399"/>
            <a:ext cx="8115934" cy="228600"/>
          </a:xfrm>
          <a:custGeom>
            <a:avLst/>
            <a:gdLst/>
            <a:ahLst/>
            <a:cxnLst/>
            <a:rect l="l" t="t" r="r" b="b"/>
            <a:pathLst>
              <a:path w="8115934" h="228600">
                <a:moveTo>
                  <a:pt x="8115525" y="227999"/>
                </a:moveTo>
                <a:lnTo>
                  <a:pt x="117515" y="227999"/>
                </a:lnTo>
                <a:lnTo>
                  <a:pt x="0" y="0"/>
                </a:lnTo>
                <a:lnTo>
                  <a:pt x="8115525" y="0"/>
                </a:lnTo>
                <a:lnTo>
                  <a:pt x="8115525" y="22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0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1101500" y="2314009"/>
            <a:ext cx="3336290" cy="16084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325"/>
              </a:spcBef>
            </a:pPr>
            <a:r>
              <a:rPr sz="5200" spc="-780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5200" spc="-655" dirty="0">
                <a:solidFill>
                  <a:srgbClr val="FFFFFF"/>
                </a:solidFill>
                <a:latin typeface="Verdana"/>
                <a:cs typeface="Verdana"/>
              </a:rPr>
              <a:t>should  </a:t>
            </a:r>
            <a:r>
              <a:rPr sz="5200" spc="-680" dirty="0">
                <a:solidFill>
                  <a:srgbClr val="FFFFFF"/>
                </a:solidFill>
                <a:latin typeface="Verdana"/>
                <a:cs typeface="Verdana"/>
              </a:rPr>
              <a:t>Nintendo</a:t>
            </a:r>
            <a:r>
              <a:rPr sz="5200" spc="-8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740" dirty="0">
                <a:solidFill>
                  <a:srgbClr val="FFFFFF"/>
                </a:solidFill>
                <a:latin typeface="Verdana"/>
                <a:cs typeface="Verdana"/>
              </a:rPr>
              <a:t>do?</a:t>
            </a:r>
            <a:endParaRPr sz="520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5693" y="269250"/>
            <a:ext cx="3252499" cy="80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766175" y="4479318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By: Veena Chintala                                 Prof: Dr.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Siamak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MSBA: 320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1974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8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00" b="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290" dirty="0">
                <a:solidFill>
                  <a:srgbClr val="FFFFFF"/>
                </a:solidFill>
                <a:latin typeface="Verdana"/>
                <a:cs typeface="Verdana"/>
              </a:rPr>
              <a:t>Preparation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9124" y="2159000"/>
            <a:ext cx="2378710" cy="1443355"/>
          </a:xfrm>
          <a:custGeom>
            <a:avLst/>
            <a:gdLst/>
            <a:ahLst/>
            <a:cxnLst/>
            <a:rect l="l" t="t" r="r" b="b"/>
            <a:pathLst>
              <a:path w="2378710" h="1443354">
                <a:moveTo>
                  <a:pt x="2010860" y="1443299"/>
                </a:moveTo>
                <a:lnTo>
                  <a:pt x="0" y="1443299"/>
                </a:lnTo>
                <a:lnTo>
                  <a:pt x="367839" y="721649"/>
                </a:lnTo>
                <a:lnTo>
                  <a:pt x="0" y="0"/>
                </a:lnTo>
                <a:lnTo>
                  <a:pt x="2010860" y="0"/>
                </a:lnTo>
                <a:lnTo>
                  <a:pt x="2378699" y="721649"/>
                </a:lnTo>
                <a:lnTo>
                  <a:pt x="2010860" y="14432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60436" y="2720693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8700"/>
                </a:solidFill>
                <a:latin typeface="Trebuchet MS"/>
                <a:cs typeface="Trebuchet MS"/>
              </a:rPr>
              <a:t>Recoding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58810" y="2159000"/>
            <a:ext cx="2378710" cy="1443355"/>
          </a:xfrm>
          <a:custGeom>
            <a:avLst/>
            <a:gdLst/>
            <a:ahLst/>
            <a:cxnLst/>
            <a:rect l="l" t="t" r="r" b="b"/>
            <a:pathLst>
              <a:path w="2378709" h="1443354">
                <a:moveTo>
                  <a:pt x="2010860" y="1443299"/>
                </a:moveTo>
                <a:lnTo>
                  <a:pt x="0" y="1443299"/>
                </a:lnTo>
                <a:lnTo>
                  <a:pt x="367839" y="721649"/>
                </a:lnTo>
                <a:lnTo>
                  <a:pt x="0" y="0"/>
                </a:lnTo>
                <a:lnTo>
                  <a:pt x="2010860" y="0"/>
                </a:lnTo>
                <a:lnTo>
                  <a:pt x="2378700" y="721649"/>
                </a:lnTo>
                <a:lnTo>
                  <a:pt x="2010860" y="14432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350" y="2582581"/>
            <a:ext cx="9969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495" marR="5080" indent="-11430">
              <a:lnSpc>
                <a:spcPct val="100699"/>
              </a:lnSpc>
              <a:spcBef>
                <a:spcPts val="85"/>
              </a:spcBef>
            </a:pPr>
            <a:r>
              <a:rPr sz="1800" spc="30" dirty="0">
                <a:solidFill>
                  <a:srgbClr val="FF8700"/>
                </a:solidFill>
                <a:latin typeface="Trebuchet MS"/>
                <a:cs typeface="Trebuchet MS"/>
              </a:rPr>
              <a:t>Summary  </a:t>
            </a:r>
            <a:r>
              <a:rPr sz="1800" spc="10" dirty="0">
                <a:solidFill>
                  <a:srgbClr val="FF8700"/>
                </a:solidFill>
                <a:latin typeface="Trebuchet MS"/>
                <a:cs typeface="Trebuchet MS"/>
              </a:rPr>
              <a:t>Statistics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8495" y="2159000"/>
            <a:ext cx="2378710" cy="1443355"/>
          </a:xfrm>
          <a:custGeom>
            <a:avLst/>
            <a:gdLst/>
            <a:ahLst/>
            <a:cxnLst/>
            <a:rect l="l" t="t" r="r" b="b"/>
            <a:pathLst>
              <a:path w="2378709" h="1443354">
                <a:moveTo>
                  <a:pt x="2010860" y="1443299"/>
                </a:moveTo>
                <a:lnTo>
                  <a:pt x="0" y="1443299"/>
                </a:lnTo>
                <a:lnTo>
                  <a:pt x="367839" y="721649"/>
                </a:lnTo>
                <a:lnTo>
                  <a:pt x="0" y="0"/>
                </a:lnTo>
                <a:lnTo>
                  <a:pt x="2010860" y="0"/>
                </a:lnTo>
                <a:lnTo>
                  <a:pt x="2378699" y="721649"/>
                </a:lnTo>
                <a:lnTo>
                  <a:pt x="2010860" y="1443299"/>
                </a:lnTo>
                <a:close/>
              </a:path>
            </a:pathLst>
          </a:custGeom>
          <a:solidFill>
            <a:srgbClr val="1C1C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29000" y="2582581"/>
            <a:ext cx="10369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1440" marR="5080" indent="-79375">
              <a:lnSpc>
                <a:spcPct val="100699"/>
              </a:lnSpc>
              <a:spcBef>
                <a:spcPts val="85"/>
              </a:spcBef>
            </a:pPr>
            <a:r>
              <a:rPr sz="1800" spc="-15" dirty="0">
                <a:solidFill>
                  <a:srgbClr val="FF8700"/>
                </a:solidFill>
                <a:latin typeface="Trebuchet MS"/>
                <a:cs typeface="Trebuchet MS"/>
              </a:rPr>
              <a:t>Statistical  </a:t>
            </a:r>
            <a:r>
              <a:rPr sz="1800" spc="35" dirty="0">
                <a:solidFill>
                  <a:srgbClr val="FF8700"/>
                </a:solidFill>
                <a:latin typeface="Trebuchet MS"/>
                <a:cs typeface="Trebuchet MS"/>
              </a:rPr>
              <a:t>Analysis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324" y="2159000"/>
            <a:ext cx="2378710" cy="1443355"/>
          </a:xfrm>
          <a:custGeom>
            <a:avLst/>
            <a:gdLst/>
            <a:ahLst/>
            <a:cxnLst/>
            <a:rect l="l" t="t" r="r" b="b"/>
            <a:pathLst>
              <a:path w="2378710" h="1443354">
                <a:moveTo>
                  <a:pt x="2010860" y="1443299"/>
                </a:moveTo>
                <a:lnTo>
                  <a:pt x="0" y="1443299"/>
                </a:lnTo>
                <a:lnTo>
                  <a:pt x="367839" y="721649"/>
                </a:lnTo>
                <a:lnTo>
                  <a:pt x="0" y="0"/>
                </a:lnTo>
                <a:lnTo>
                  <a:pt x="2010860" y="0"/>
                </a:lnTo>
                <a:lnTo>
                  <a:pt x="2378700" y="721649"/>
                </a:lnTo>
                <a:lnTo>
                  <a:pt x="2010860" y="1443299"/>
                </a:lnTo>
                <a:close/>
              </a:path>
            </a:pathLst>
          </a:custGeom>
          <a:solidFill>
            <a:srgbClr val="222222">
              <a:alpha val="64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0118" y="2582581"/>
            <a:ext cx="9099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3431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Data  </a:t>
            </a:r>
            <a:r>
              <a:rPr sz="1800" dirty="0">
                <a:solidFill>
                  <a:srgbClr val="FF8700"/>
                </a:solidFill>
                <a:latin typeface="Trebuchet MS"/>
                <a:cs typeface="Trebuchet MS"/>
              </a:rPr>
              <a:t>Cleaning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45" dirty="0">
                <a:solidFill>
                  <a:srgbClr val="FFFFFF"/>
                </a:solidFill>
                <a:latin typeface="Verdana"/>
                <a:cs typeface="Verdana"/>
              </a:rPr>
              <a:t>Dataset </a:t>
            </a:r>
            <a:r>
              <a:rPr sz="2400" b="0" spc="-300" dirty="0">
                <a:solidFill>
                  <a:srgbClr val="FFFFFF"/>
                </a:solidFill>
                <a:latin typeface="Verdana"/>
                <a:cs typeface="Verdana"/>
              </a:rPr>
              <a:t>Description </a:t>
            </a:r>
            <a:r>
              <a:rPr sz="2400" b="0" spc="-1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00" b="0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35" dirty="0">
                <a:solidFill>
                  <a:srgbClr val="FFFFFF"/>
                </a:solidFill>
                <a:latin typeface="Verdana"/>
                <a:cs typeface="Verdana"/>
              </a:rPr>
              <a:t>Recode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849" y="1415674"/>
            <a:ext cx="247205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2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200" spc="-15" dirty="0">
                <a:solidFill>
                  <a:srgbClr val="222222"/>
                </a:solidFill>
                <a:latin typeface="Trebuchet MS"/>
                <a:cs typeface="Trebuchet MS"/>
              </a:rPr>
              <a:t>Platform</a:t>
            </a:r>
            <a:r>
              <a:rPr sz="2200" spc="-17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22222"/>
                </a:solidFill>
                <a:latin typeface="Trebuchet MS"/>
                <a:cs typeface="Trebuchet MS"/>
              </a:rPr>
              <a:t>Recode</a:t>
            </a:r>
            <a:endParaRPr sz="2200">
              <a:latin typeface="Trebuchet MS"/>
              <a:cs typeface="Trebuchet MS"/>
            </a:endParaRPr>
          </a:p>
          <a:p>
            <a:pPr marL="469900">
              <a:lnSpc>
                <a:spcPts val="2635"/>
              </a:lnSpc>
              <a:tabLst>
                <a:tab pos="837565" algn="l"/>
              </a:tabLst>
            </a:pPr>
            <a:r>
              <a:rPr sz="22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200" spc="-65" dirty="0">
                <a:solidFill>
                  <a:srgbClr val="222222"/>
                </a:solidFill>
                <a:latin typeface="Trebuchet MS"/>
                <a:cs typeface="Trebuchet MS"/>
              </a:rPr>
              <a:t>Wii/WiiU </a:t>
            </a:r>
            <a:r>
              <a:rPr sz="22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200" spc="-21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FF8700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6258" y="1749049"/>
            <a:ext cx="1447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80" dirty="0">
                <a:solidFill>
                  <a:srgbClr val="222222"/>
                </a:solidFill>
                <a:latin typeface="Trebuchet MS"/>
                <a:cs typeface="Trebuchet MS"/>
              </a:rPr>
              <a:t>DS/3DS </a:t>
            </a:r>
            <a:r>
              <a:rPr sz="22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200" spc="-3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FF8700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47125" y="2598825"/>
            <a:ext cx="1668175" cy="1850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6750" y="2598824"/>
            <a:ext cx="1776799" cy="1697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9550" y="4488406"/>
            <a:ext cx="854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8700"/>
                </a:solidFill>
                <a:latin typeface="Trebuchet MS"/>
                <a:cs typeface="Trebuchet MS"/>
              </a:rPr>
              <a:t>Console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1649" y="4488406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8700"/>
                </a:solidFill>
                <a:latin typeface="Trebuchet MS"/>
                <a:cs typeface="Trebuchet MS"/>
              </a:rPr>
              <a:t>Portable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4124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45" dirty="0">
                <a:solidFill>
                  <a:srgbClr val="FFFFFF"/>
                </a:solidFill>
                <a:latin typeface="Verdana"/>
                <a:cs typeface="Verdana"/>
              </a:rPr>
              <a:t>Dataset </a:t>
            </a:r>
            <a:r>
              <a:rPr sz="2400" b="0" spc="-300" dirty="0">
                <a:solidFill>
                  <a:srgbClr val="FFFFFF"/>
                </a:solidFill>
                <a:latin typeface="Verdana"/>
                <a:cs typeface="Verdana"/>
              </a:rPr>
              <a:t>Description </a:t>
            </a:r>
            <a:r>
              <a:rPr sz="2400" b="0" spc="-1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00" b="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60" dirty="0">
                <a:solidFill>
                  <a:srgbClr val="FFFFFF"/>
                </a:solidFill>
                <a:latin typeface="Verdana"/>
                <a:cs typeface="Verdana"/>
              </a:rPr>
              <a:t>Genre </a:t>
            </a:r>
            <a:r>
              <a:rPr sz="2400" b="0" spc="-335" dirty="0">
                <a:solidFill>
                  <a:srgbClr val="FFFFFF"/>
                </a:solidFill>
                <a:latin typeface="Verdana"/>
                <a:cs typeface="Verdana"/>
              </a:rPr>
              <a:t>Recode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3750" y="1609093"/>
            <a:ext cx="2399799" cy="131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6904" y="1609093"/>
            <a:ext cx="2290182" cy="131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9486" y="3359589"/>
            <a:ext cx="2399799" cy="1351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750" y="3359595"/>
            <a:ext cx="2399798" cy="1313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5237" y="3341842"/>
            <a:ext cx="2290175" cy="1349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5225" y="1621664"/>
            <a:ext cx="2290175" cy="1288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7924" y="1219674"/>
            <a:ext cx="17437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solidFill>
                  <a:srgbClr val="222222"/>
                </a:solidFill>
                <a:latin typeface="Trebuchet MS"/>
                <a:cs typeface="Trebuchet MS"/>
              </a:rPr>
              <a:t>Sports/Racing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2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1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2150" y="1067573"/>
            <a:ext cx="2435860" cy="5473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0"/>
              </a:spcBef>
            </a:pPr>
            <a:r>
              <a:rPr sz="1700" spc="-25" dirty="0">
                <a:solidFill>
                  <a:srgbClr val="222222"/>
                </a:solidFill>
                <a:latin typeface="Trebuchet MS"/>
                <a:cs typeface="Trebuchet MS"/>
              </a:rPr>
              <a:t>Action/Shooter/Fighting/  </a:t>
            </a:r>
            <a:r>
              <a:rPr sz="1700" spc="-20" dirty="0">
                <a:solidFill>
                  <a:srgbClr val="222222"/>
                </a:solidFill>
                <a:latin typeface="Trebuchet MS"/>
                <a:cs typeface="Trebuchet MS"/>
              </a:rPr>
              <a:t>Adventure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2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3450" y="1219674"/>
            <a:ext cx="2440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222222"/>
                </a:solidFill>
                <a:latin typeface="Trebuchet MS"/>
                <a:cs typeface="Trebuchet MS"/>
              </a:rPr>
              <a:t>Role-Playing/Strategy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13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924" y="3035249"/>
            <a:ext cx="15621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solidFill>
                  <a:srgbClr val="222222"/>
                </a:solidFill>
                <a:latin typeface="Trebuchet MS"/>
                <a:cs typeface="Trebuchet MS"/>
              </a:rPr>
              <a:t>Misc/Puzzle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28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4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3650" y="3035249"/>
            <a:ext cx="13957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22222"/>
                </a:solidFill>
                <a:latin typeface="Trebuchet MS"/>
                <a:cs typeface="Trebuchet MS"/>
              </a:rPr>
              <a:t>Simulation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2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5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7575" y="3035249"/>
            <a:ext cx="1208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222222"/>
                </a:solidFill>
                <a:latin typeface="Trebuchet MS"/>
                <a:cs typeface="Trebuchet MS"/>
              </a:rPr>
              <a:t>Platform </a:t>
            </a:r>
            <a:r>
              <a:rPr sz="1700" spc="4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1700" spc="-2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FF8700"/>
                </a:solidFill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953" y="272849"/>
            <a:ext cx="7505700" cy="749300"/>
          </a:xfrm>
          <a:custGeom>
            <a:avLst/>
            <a:gdLst/>
            <a:ahLst/>
            <a:cxnLst/>
            <a:rect l="l" t="t" r="r" b="b"/>
            <a:pathLst>
              <a:path w="7505700" h="749300">
                <a:moveTo>
                  <a:pt x="7505699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7119599" y="0"/>
                </a:lnTo>
                <a:lnTo>
                  <a:pt x="7505699" y="749099"/>
                </a:lnTo>
                <a:close/>
              </a:path>
            </a:pathLst>
          </a:custGeom>
          <a:solidFill>
            <a:srgbClr val="222222">
              <a:alpha val="64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1617" y="272849"/>
            <a:ext cx="1282700" cy="749300"/>
          </a:xfrm>
          <a:custGeom>
            <a:avLst/>
            <a:gdLst/>
            <a:ahLst/>
            <a:cxnLst/>
            <a:rect l="l" t="t" r="r" b="b"/>
            <a:pathLst>
              <a:path w="1282700" h="749300">
                <a:moveTo>
                  <a:pt x="1282381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1282381" y="0"/>
                </a:lnTo>
                <a:lnTo>
                  <a:pt x="1282381" y="74909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6376" y="0"/>
            <a:ext cx="5837612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650" y="1623233"/>
            <a:ext cx="298450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70" dirty="0">
                <a:latin typeface="Trebuchet MS"/>
                <a:cs typeface="Trebuchet MS"/>
              </a:rPr>
              <a:t>Barplot: </a:t>
            </a:r>
            <a:r>
              <a:rPr sz="2400" b="1" spc="-45" dirty="0">
                <a:solidFill>
                  <a:srgbClr val="222222"/>
                </a:solidFill>
                <a:latin typeface="Trebuchet MS"/>
                <a:cs typeface="Trebuchet MS"/>
              </a:rPr>
              <a:t>Number </a:t>
            </a:r>
            <a:r>
              <a:rPr sz="2400" b="1" spc="-20" dirty="0">
                <a:solidFill>
                  <a:srgbClr val="222222"/>
                </a:solidFill>
                <a:latin typeface="Trebuchet MS"/>
                <a:cs typeface="Trebuchet MS"/>
              </a:rPr>
              <a:t>of  </a:t>
            </a:r>
            <a:r>
              <a:rPr sz="2400" b="1" spc="25" dirty="0">
                <a:solidFill>
                  <a:srgbClr val="222222"/>
                </a:solidFill>
                <a:latin typeface="Trebuchet MS"/>
                <a:cs typeface="Trebuchet MS"/>
              </a:rPr>
              <a:t>Games </a:t>
            </a:r>
            <a:r>
              <a:rPr sz="2400" b="1" spc="-65" dirty="0">
                <a:solidFill>
                  <a:srgbClr val="222222"/>
                </a:solidFill>
                <a:latin typeface="Trebuchet MS"/>
                <a:cs typeface="Trebuchet MS"/>
              </a:rPr>
              <a:t>by </a:t>
            </a:r>
            <a:r>
              <a:rPr sz="2400" b="1" spc="-35" dirty="0">
                <a:solidFill>
                  <a:srgbClr val="222222"/>
                </a:solidFill>
                <a:latin typeface="Trebuchet MS"/>
                <a:cs typeface="Trebuchet MS"/>
              </a:rPr>
              <a:t>Platform</a:t>
            </a:r>
            <a:r>
              <a:rPr sz="2400" b="1" spc="-40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22222"/>
                </a:solidFill>
                <a:latin typeface="Trebuchet MS"/>
                <a:cs typeface="Trebuchet MS"/>
              </a:rPr>
              <a:t>in  </a:t>
            </a:r>
            <a:r>
              <a:rPr sz="2400" b="1" spc="-20" dirty="0">
                <a:solidFill>
                  <a:srgbClr val="222222"/>
                </a:solidFill>
                <a:latin typeface="Trebuchet MS"/>
                <a:cs typeface="Trebuchet MS"/>
              </a:rPr>
              <a:t>Each</a:t>
            </a:r>
            <a:r>
              <a:rPr sz="2400" b="1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22222"/>
                </a:solidFill>
                <a:latin typeface="Trebuchet MS"/>
                <a:cs typeface="Trebuchet MS"/>
              </a:rPr>
              <a:t>Year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650" y="3071033"/>
            <a:ext cx="294513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5" dirty="0">
                <a:solidFill>
                  <a:srgbClr val="FF8700"/>
                </a:solidFill>
                <a:latin typeface="Trebuchet MS"/>
                <a:cs typeface="Trebuchet MS"/>
              </a:rPr>
              <a:t>Console </a:t>
            </a:r>
            <a:r>
              <a:rPr sz="2400" b="1" spc="-35" dirty="0">
                <a:latin typeface="Trebuchet MS"/>
                <a:cs typeface="Trebuchet MS"/>
              </a:rPr>
              <a:t>products</a:t>
            </a:r>
            <a:r>
              <a:rPr sz="2400" b="1" spc="-340" dirty="0">
                <a:latin typeface="Trebuchet MS"/>
                <a:cs typeface="Trebuchet MS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are  </a:t>
            </a:r>
            <a:r>
              <a:rPr sz="2400" b="1" spc="-40" dirty="0">
                <a:latin typeface="Trebuchet MS"/>
                <a:cs typeface="Trebuchet MS"/>
              </a:rPr>
              <a:t>increasing!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2470" y="2238153"/>
            <a:ext cx="1416050" cy="878840"/>
          </a:xfrm>
          <a:custGeom>
            <a:avLst/>
            <a:gdLst/>
            <a:ahLst/>
            <a:cxnLst/>
            <a:rect l="l" t="t" r="r" b="b"/>
            <a:pathLst>
              <a:path w="1416050" h="878839">
                <a:moveTo>
                  <a:pt x="86399" y="878221"/>
                </a:moveTo>
                <a:lnTo>
                  <a:pt x="0" y="712771"/>
                </a:lnTo>
                <a:lnTo>
                  <a:pt x="1207325" y="82724"/>
                </a:lnTo>
                <a:lnTo>
                  <a:pt x="1164125" y="0"/>
                </a:lnTo>
                <a:lnTo>
                  <a:pt x="1415999" y="79096"/>
                </a:lnTo>
                <a:lnTo>
                  <a:pt x="1362904" y="248174"/>
                </a:lnTo>
                <a:lnTo>
                  <a:pt x="1293725" y="248174"/>
                </a:lnTo>
                <a:lnTo>
                  <a:pt x="86399" y="878221"/>
                </a:lnTo>
                <a:close/>
              </a:path>
              <a:path w="1416050" h="878839">
                <a:moveTo>
                  <a:pt x="1336925" y="330899"/>
                </a:moveTo>
                <a:lnTo>
                  <a:pt x="1293725" y="248174"/>
                </a:lnTo>
                <a:lnTo>
                  <a:pt x="1362904" y="248174"/>
                </a:lnTo>
                <a:lnTo>
                  <a:pt x="1336925" y="3308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2470" y="2238153"/>
            <a:ext cx="1416050" cy="878840"/>
          </a:xfrm>
          <a:custGeom>
            <a:avLst/>
            <a:gdLst/>
            <a:ahLst/>
            <a:cxnLst/>
            <a:rect l="l" t="t" r="r" b="b"/>
            <a:pathLst>
              <a:path w="1416050" h="878839">
                <a:moveTo>
                  <a:pt x="0" y="712771"/>
                </a:moveTo>
                <a:lnTo>
                  <a:pt x="1207325" y="82724"/>
                </a:lnTo>
                <a:lnTo>
                  <a:pt x="1164125" y="0"/>
                </a:lnTo>
                <a:lnTo>
                  <a:pt x="1415999" y="79096"/>
                </a:lnTo>
                <a:lnTo>
                  <a:pt x="1336925" y="330899"/>
                </a:lnTo>
                <a:lnTo>
                  <a:pt x="1293725" y="248174"/>
                </a:lnTo>
                <a:lnTo>
                  <a:pt x="86399" y="878221"/>
                </a:lnTo>
                <a:lnTo>
                  <a:pt x="0" y="71277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2700" y="4797824"/>
            <a:ext cx="594995" cy="346075"/>
          </a:xfrm>
          <a:custGeom>
            <a:avLst/>
            <a:gdLst/>
            <a:ahLst/>
            <a:cxnLst/>
            <a:rect l="l" t="t" r="r" b="b"/>
            <a:pathLst>
              <a:path w="594995" h="346075">
                <a:moveTo>
                  <a:pt x="0" y="189149"/>
                </a:moveTo>
                <a:lnTo>
                  <a:pt x="6043" y="151029"/>
                </a:lnTo>
                <a:lnTo>
                  <a:pt x="23375" y="115524"/>
                </a:lnTo>
                <a:lnTo>
                  <a:pt x="50799" y="83394"/>
                </a:lnTo>
                <a:lnTo>
                  <a:pt x="87120" y="55400"/>
                </a:lnTo>
                <a:lnTo>
                  <a:pt x="131142" y="32303"/>
                </a:lnTo>
                <a:lnTo>
                  <a:pt x="181668" y="14864"/>
                </a:lnTo>
                <a:lnTo>
                  <a:pt x="237503" y="3842"/>
                </a:lnTo>
                <a:lnTo>
                  <a:pt x="297449" y="0"/>
                </a:lnTo>
                <a:lnTo>
                  <a:pt x="357396" y="3842"/>
                </a:lnTo>
                <a:lnTo>
                  <a:pt x="413231" y="14864"/>
                </a:lnTo>
                <a:lnTo>
                  <a:pt x="463757" y="32303"/>
                </a:lnTo>
                <a:lnTo>
                  <a:pt x="507779" y="55400"/>
                </a:lnTo>
                <a:lnTo>
                  <a:pt x="544100" y="83394"/>
                </a:lnTo>
                <a:lnTo>
                  <a:pt x="571524" y="115524"/>
                </a:lnTo>
                <a:lnTo>
                  <a:pt x="588856" y="151029"/>
                </a:lnTo>
                <a:lnTo>
                  <a:pt x="594899" y="189149"/>
                </a:lnTo>
                <a:lnTo>
                  <a:pt x="588856" y="227270"/>
                </a:lnTo>
                <a:lnTo>
                  <a:pt x="571524" y="262775"/>
                </a:lnTo>
                <a:lnTo>
                  <a:pt x="544100" y="294905"/>
                </a:lnTo>
                <a:lnTo>
                  <a:pt x="507779" y="322899"/>
                </a:lnTo>
                <a:lnTo>
                  <a:pt x="464369" y="34567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2700" y="4986975"/>
            <a:ext cx="130810" cy="156845"/>
          </a:xfrm>
          <a:custGeom>
            <a:avLst/>
            <a:gdLst/>
            <a:ahLst/>
            <a:cxnLst/>
            <a:rect l="l" t="t" r="r" b="b"/>
            <a:pathLst>
              <a:path w="130809" h="156845">
                <a:moveTo>
                  <a:pt x="130530" y="156524"/>
                </a:moveTo>
                <a:lnTo>
                  <a:pt x="87120" y="133749"/>
                </a:lnTo>
                <a:lnTo>
                  <a:pt x="50799" y="105755"/>
                </a:lnTo>
                <a:lnTo>
                  <a:pt x="23375" y="73625"/>
                </a:lnTo>
                <a:lnTo>
                  <a:pt x="6043" y="38120"/>
                </a:ln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800" y="1400033"/>
            <a:ext cx="5551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Trebuchet MS"/>
                <a:cs typeface="Trebuchet MS"/>
              </a:rPr>
              <a:t>Count</a:t>
            </a:r>
            <a:r>
              <a:rPr sz="2400" b="1" spc="-135" dirty="0">
                <a:latin typeface="Trebuchet MS"/>
                <a:cs typeface="Trebuchet MS"/>
              </a:rPr>
              <a:t> </a:t>
            </a:r>
            <a:r>
              <a:rPr sz="2400" b="1" spc="-20" dirty="0">
                <a:latin typeface="Trebuchet MS"/>
                <a:cs typeface="Trebuchet MS"/>
              </a:rPr>
              <a:t>of</a:t>
            </a:r>
            <a:r>
              <a:rPr sz="2400" b="1" spc="-135" dirty="0">
                <a:latin typeface="Trebuchet MS"/>
                <a:cs typeface="Trebuchet MS"/>
              </a:rPr>
              <a:t> </a:t>
            </a:r>
            <a:r>
              <a:rPr sz="2400" b="1" spc="25" dirty="0">
                <a:latin typeface="Trebuchet MS"/>
                <a:cs typeface="Trebuchet MS"/>
              </a:rPr>
              <a:t>Games</a:t>
            </a:r>
            <a:r>
              <a:rPr sz="2400" b="1" spc="-130" dirty="0">
                <a:latin typeface="Trebuchet MS"/>
                <a:cs typeface="Trebuchet MS"/>
              </a:rPr>
              <a:t> </a:t>
            </a:r>
            <a:r>
              <a:rPr sz="2400" b="1" spc="-65" dirty="0">
                <a:latin typeface="Trebuchet MS"/>
                <a:cs typeface="Trebuchet MS"/>
              </a:rPr>
              <a:t>by</a:t>
            </a:r>
            <a:r>
              <a:rPr sz="2400" b="1" spc="-140" dirty="0">
                <a:latin typeface="Trebuchet MS"/>
                <a:cs typeface="Trebuchet MS"/>
              </a:rPr>
              <a:t> </a:t>
            </a:r>
            <a:r>
              <a:rPr sz="2400" b="1" spc="-15" dirty="0">
                <a:latin typeface="Trebuchet MS"/>
                <a:cs typeface="Trebuchet MS"/>
              </a:rPr>
              <a:t>Rating</a:t>
            </a:r>
            <a:r>
              <a:rPr sz="2400" b="1" spc="-135" dirty="0">
                <a:latin typeface="Trebuchet MS"/>
                <a:cs typeface="Trebuchet MS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in</a:t>
            </a:r>
            <a:r>
              <a:rPr sz="2400" b="1" spc="-130" dirty="0">
                <a:latin typeface="Trebuchet MS"/>
                <a:cs typeface="Trebuchet MS"/>
              </a:rPr>
              <a:t> </a:t>
            </a:r>
            <a:r>
              <a:rPr sz="2400" b="1" spc="-20" dirty="0">
                <a:latin typeface="Trebuchet MS"/>
                <a:cs typeface="Trebuchet MS"/>
              </a:rPr>
              <a:t>Each</a:t>
            </a:r>
            <a:r>
              <a:rPr sz="2400" b="1" spc="-135" dirty="0">
                <a:latin typeface="Trebuchet MS"/>
                <a:cs typeface="Trebuchet MS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Genre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4411" y="441533"/>
            <a:ext cx="177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45" dirty="0">
                <a:solidFill>
                  <a:srgbClr val="FFFFFF"/>
                </a:solidFill>
                <a:latin typeface="Verdana"/>
                <a:cs typeface="Verdana"/>
              </a:rPr>
              <a:t>Two </a:t>
            </a:r>
            <a:r>
              <a:rPr sz="2400" b="0" spc="-43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2400" b="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10" dirty="0">
                <a:solidFill>
                  <a:srgbClr val="FFFFFF"/>
                </a:solidFill>
                <a:latin typeface="Verdana"/>
                <a:cs typeface="Verdana"/>
              </a:rPr>
              <a:t>Table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800" y="2131472"/>
          <a:ext cx="8947785" cy="2411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350"/>
                <a:gridCol w="1276350"/>
                <a:gridCol w="1276350"/>
                <a:gridCol w="1276350"/>
                <a:gridCol w="1276350"/>
                <a:gridCol w="1276350"/>
                <a:gridCol w="1276350"/>
              </a:tblGrid>
              <a:tr h="601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Sports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366395" marR="111760" indent="-24701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Actions/Adv  enture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370840" marR="111760" indent="-25209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Role-Play/St  rategy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Misc/Puzzle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Simulation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Platform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6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CB9B"/>
                    </a:solidFill>
                  </a:tcPr>
                </a:tc>
              </a:tr>
              <a:tr h="445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45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E10+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45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7900" y="2708550"/>
            <a:ext cx="1668175" cy="1850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24031" y="1225634"/>
            <a:ext cx="5683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5095" marR="5080" indent="-138303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Console </a:t>
            </a:r>
            <a:r>
              <a:rPr spc="70" dirty="0"/>
              <a:t>games </a:t>
            </a:r>
            <a:r>
              <a:rPr spc="-100" dirty="0"/>
              <a:t>are </a:t>
            </a:r>
            <a:r>
              <a:rPr spc="-75" dirty="0"/>
              <a:t>more</a:t>
            </a:r>
            <a:r>
              <a:rPr spc="-650" dirty="0"/>
              <a:t> </a:t>
            </a:r>
            <a:r>
              <a:rPr spc="-80" dirty="0"/>
              <a:t>popular  </a:t>
            </a:r>
            <a:r>
              <a:rPr spc="-100" dirty="0"/>
              <a:t>in </a:t>
            </a:r>
            <a:r>
              <a:rPr spc="-75" dirty="0"/>
              <a:t>North</a:t>
            </a:r>
            <a:r>
              <a:rPr spc="-229" dirty="0"/>
              <a:t> </a:t>
            </a:r>
            <a:r>
              <a:rPr spc="-40" dirty="0"/>
              <a:t>America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4462" y="0"/>
            <a:ext cx="5395075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2784" y="2606625"/>
            <a:ext cx="1618615" cy="1500505"/>
          </a:xfrm>
          <a:custGeom>
            <a:avLst/>
            <a:gdLst/>
            <a:ahLst/>
            <a:cxnLst/>
            <a:rect l="l" t="t" r="r" b="b"/>
            <a:pathLst>
              <a:path w="1618614" h="1500504">
                <a:moveTo>
                  <a:pt x="1104340" y="1500506"/>
                </a:moveTo>
                <a:lnTo>
                  <a:pt x="1225615" y="1364756"/>
                </a:lnTo>
                <a:lnTo>
                  <a:pt x="0" y="271499"/>
                </a:lnTo>
                <a:lnTo>
                  <a:pt x="242549" y="0"/>
                </a:lnTo>
                <a:lnTo>
                  <a:pt x="1468165" y="1093256"/>
                </a:lnTo>
                <a:lnTo>
                  <a:pt x="1597137" y="1093256"/>
                </a:lnTo>
                <a:lnTo>
                  <a:pt x="1618575" y="1471350"/>
                </a:lnTo>
                <a:lnTo>
                  <a:pt x="1104340" y="1500506"/>
                </a:lnTo>
                <a:close/>
              </a:path>
              <a:path w="1618614" h="1500504">
                <a:moveTo>
                  <a:pt x="1597137" y="1093256"/>
                </a:moveTo>
                <a:lnTo>
                  <a:pt x="1468165" y="1093256"/>
                </a:lnTo>
                <a:lnTo>
                  <a:pt x="1589440" y="957506"/>
                </a:lnTo>
                <a:lnTo>
                  <a:pt x="1597137" y="10932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784" y="2606625"/>
            <a:ext cx="1618615" cy="1500505"/>
          </a:xfrm>
          <a:custGeom>
            <a:avLst/>
            <a:gdLst/>
            <a:ahLst/>
            <a:cxnLst/>
            <a:rect l="l" t="t" r="r" b="b"/>
            <a:pathLst>
              <a:path w="1618614" h="1500504">
                <a:moveTo>
                  <a:pt x="242549" y="0"/>
                </a:moveTo>
                <a:lnTo>
                  <a:pt x="1468165" y="1093256"/>
                </a:lnTo>
                <a:lnTo>
                  <a:pt x="1589440" y="957506"/>
                </a:lnTo>
                <a:lnTo>
                  <a:pt x="1618575" y="1471350"/>
                </a:lnTo>
                <a:lnTo>
                  <a:pt x="1104340" y="1500506"/>
                </a:lnTo>
                <a:lnTo>
                  <a:pt x="1225615" y="1364756"/>
                </a:lnTo>
                <a:lnTo>
                  <a:pt x="0" y="271499"/>
                </a:lnTo>
                <a:lnTo>
                  <a:pt x="2425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7913" y="2556150"/>
            <a:ext cx="1668175" cy="1850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0905" marR="5080" indent="-202946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Console </a:t>
            </a:r>
            <a:r>
              <a:rPr spc="70" dirty="0"/>
              <a:t>games </a:t>
            </a:r>
            <a:r>
              <a:rPr spc="-100" dirty="0"/>
              <a:t>are </a:t>
            </a:r>
            <a:r>
              <a:rPr spc="-75" dirty="0"/>
              <a:t>more</a:t>
            </a:r>
            <a:r>
              <a:rPr spc="-650" dirty="0"/>
              <a:t> </a:t>
            </a:r>
            <a:r>
              <a:rPr spc="-80" dirty="0"/>
              <a:t>popular  </a:t>
            </a:r>
            <a:r>
              <a:rPr spc="-100" dirty="0"/>
              <a:t>in</a:t>
            </a:r>
            <a:r>
              <a:rPr spc="-165" dirty="0"/>
              <a:t> </a:t>
            </a:r>
            <a:r>
              <a:rPr spc="-85" dirty="0"/>
              <a:t>Europe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7300" y="0"/>
            <a:ext cx="5309406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2784" y="2606625"/>
            <a:ext cx="1618615" cy="1500505"/>
          </a:xfrm>
          <a:custGeom>
            <a:avLst/>
            <a:gdLst/>
            <a:ahLst/>
            <a:cxnLst/>
            <a:rect l="l" t="t" r="r" b="b"/>
            <a:pathLst>
              <a:path w="1618614" h="1500504">
                <a:moveTo>
                  <a:pt x="1104340" y="1500506"/>
                </a:moveTo>
                <a:lnTo>
                  <a:pt x="1225615" y="1364756"/>
                </a:lnTo>
                <a:lnTo>
                  <a:pt x="0" y="271499"/>
                </a:lnTo>
                <a:lnTo>
                  <a:pt x="242549" y="0"/>
                </a:lnTo>
                <a:lnTo>
                  <a:pt x="1468165" y="1093256"/>
                </a:lnTo>
                <a:lnTo>
                  <a:pt x="1597137" y="1093256"/>
                </a:lnTo>
                <a:lnTo>
                  <a:pt x="1618575" y="1471350"/>
                </a:lnTo>
                <a:lnTo>
                  <a:pt x="1104340" y="1500506"/>
                </a:lnTo>
                <a:close/>
              </a:path>
              <a:path w="1618614" h="1500504">
                <a:moveTo>
                  <a:pt x="1597137" y="1093256"/>
                </a:moveTo>
                <a:lnTo>
                  <a:pt x="1468165" y="1093256"/>
                </a:lnTo>
                <a:lnTo>
                  <a:pt x="1589440" y="957506"/>
                </a:lnTo>
                <a:lnTo>
                  <a:pt x="1597137" y="10932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784" y="2606625"/>
            <a:ext cx="1618615" cy="1500505"/>
          </a:xfrm>
          <a:custGeom>
            <a:avLst/>
            <a:gdLst/>
            <a:ahLst/>
            <a:cxnLst/>
            <a:rect l="l" t="t" r="r" b="b"/>
            <a:pathLst>
              <a:path w="1618614" h="1500504">
                <a:moveTo>
                  <a:pt x="242549" y="0"/>
                </a:moveTo>
                <a:lnTo>
                  <a:pt x="1468165" y="1093256"/>
                </a:lnTo>
                <a:lnTo>
                  <a:pt x="1589440" y="957506"/>
                </a:lnTo>
                <a:lnTo>
                  <a:pt x="1618575" y="1471350"/>
                </a:lnTo>
                <a:lnTo>
                  <a:pt x="1104340" y="1500506"/>
                </a:lnTo>
                <a:lnTo>
                  <a:pt x="1225615" y="1364756"/>
                </a:lnTo>
                <a:lnTo>
                  <a:pt x="0" y="271499"/>
                </a:lnTo>
                <a:lnTo>
                  <a:pt x="2425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8375" marR="5080" indent="-222631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Handheld </a:t>
            </a:r>
            <a:r>
              <a:rPr spc="70" dirty="0"/>
              <a:t>games </a:t>
            </a:r>
            <a:r>
              <a:rPr spc="-100" dirty="0"/>
              <a:t>are </a:t>
            </a:r>
            <a:r>
              <a:rPr spc="-75" dirty="0"/>
              <a:t>more</a:t>
            </a:r>
            <a:r>
              <a:rPr spc="-580" dirty="0"/>
              <a:t> </a:t>
            </a:r>
            <a:r>
              <a:rPr spc="-80" dirty="0"/>
              <a:t>popular  </a:t>
            </a:r>
            <a:r>
              <a:rPr spc="-100" dirty="0"/>
              <a:t>in</a:t>
            </a:r>
            <a:r>
              <a:rPr spc="-165" dirty="0"/>
              <a:t> </a:t>
            </a:r>
            <a:r>
              <a:rPr spc="-20" dirty="0"/>
              <a:t>Japan</a:t>
            </a:r>
          </a:p>
        </p:txBody>
      </p:sp>
      <p:sp>
        <p:nvSpPr>
          <p:cNvPr id="5" name="object 5"/>
          <p:cNvSpPr/>
          <p:nvPr/>
        </p:nvSpPr>
        <p:spPr>
          <a:xfrm>
            <a:off x="3683600" y="2548524"/>
            <a:ext cx="1776799" cy="169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300" y="0"/>
            <a:ext cx="8110699" cy="4940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17550" y="272686"/>
            <a:ext cx="1336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35" dirty="0">
                <a:solidFill>
                  <a:srgbClr val="FF8700"/>
                </a:solidFill>
                <a:latin typeface="Verdana"/>
                <a:cs typeface="Verdana"/>
              </a:rPr>
              <a:t>Agenda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2724" y="1551795"/>
            <a:ext cx="4972685" cy="259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190" indent="-4914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04190" algn="l"/>
                <a:tab pos="504825" algn="l"/>
              </a:tabLst>
            </a:pP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Research</a:t>
            </a:r>
            <a:r>
              <a:rPr sz="24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Trebuchet MS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504190" indent="-491490">
              <a:lnSpc>
                <a:spcPct val="100000"/>
              </a:lnSpc>
              <a:buAutoNum type="arabicPeriod"/>
              <a:tabLst>
                <a:tab pos="504190" algn="l"/>
                <a:tab pos="504825" algn="l"/>
              </a:tabLst>
            </a:pPr>
            <a:r>
              <a:rPr sz="2400" b="1" spc="-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Trebuchet MS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504190" indent="-491490">
              <a:lnSpc>
                <a:spcPct val="100000"/>
              </a:lnSpc>
              <a:buAutoNum type="arabicPeriod"/>
              <a:tabLst>
                <a:tab pos="504190" algn="l"/>
                <a:tab pos="504825" algn="l"/>
              </a:tabLst>
            </a:pPr>
            <a:r>
              <a:rPr sz="2400" b="1" spc="2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Trebuchet MS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504190" indent="-491490">
              <a:lnSpc>
                <a:spcPct val="100000"/>
              </a:lnSpc>
              <a:buAutoNum type="arabicPeriod"/>
              <a:tabLst>
                <a:tab pos="504190" algn="l"/>
                <a:tab pos="504825" algn="l"/>
              </a:tabLst>
            </a:pP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Conclusion </a:t>
            </a:r>
            <a:r>
              <a:rPr sz="2400" b="1" spc="-12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b="1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6987" y="0"/>
            <a:ext cx="5310016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4559" y="2151717"/>
            <a:ext cx="1688464" cy="1688464"/>
          </a:xfrm>
          <a:custGeom>
            <a:avLst/>
            <a:gdLst/>
            <a:ahLst/>
            <a:cxnLst/>
            <a:rect l="l" t="t" r="r" b="b"/>
            <a:pathLst>
              <a:path w="1688465" h="1688464">
                <a:moveTo>
                  <a:pt x="610124" y="1322249"/>
                </a:moveTo>
                <a:lnTo>
                  <a:pt x="122024" y="1322249"/>
                </a:lnTo>
                <a:lnTo>
                  <a:pt x="1444274" y="0"/>
                </a:lnTo>
                <a:lnTo>
                  <a:pt x="1688324" y="244049"/>
                </a:lnTo>
                <a:lnTo>
                  <a:pt x="610124" y="1322249"/>
                </a:lnTo>
                <a:close/>
              </a:path>
              <a:path w="1688465" h="1688464">
                <a:moveTo>
                  <a:pt x="488099" y="1688324"/>
                </a:moveTo>
                <a:lnTo>
                  <a:pt x="0" y="1688324"/>
                </a:lnTo>
                <a:lnTo>
                  <a:pt x="0" y="1200224"/>
                </a:lnTo>
                <a:lnTo>
                  <a:pt x="122024" y="1322249"/>
                </a:lnTo>
                <a:lnTo>
                  <a:pt x="610124" y="1322249"/>
                </a:lnTo>
                <a:lnTo>
                  <a:pt x="366074" y="1566299"/>
                </a:lnTo>
                <a:lnTo>
                  <a:pt x="488099" y="16883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4559" y="2151717"/>
            <a:ext cx="1688464" cy="1688464"/>
          </a:xfrm>
          <a:custGeom>
            <a:avLst/>
            <a:gdLst/>
            <a:ahLst/>
            <a:cxnLst/>
            <a:rect l="l" t="t" r="r" b="b"/>
            <a:pathLst>
              <a:path w="1688465" h="1688464">
                <a:moveTo>
                  <a:pt x="0" y="1200224"/>
                </a:moveTo>
                <a:lnTo>
                  <a:pt x="122024" y="1322249"/>
                </a:lnTo>
                <a:lnTo>
                  <a:pt x="1444274" y="0"/>
                </a:lnTo>
                <a:lnTo>
                  <a:pt x="1688324" y="244049"/>
                </a:lnTo>
                <a:lnTo>
                  <a:pt x="366074" y="1566299"/>
                </a:lnTo>
                <a:lnTo>
                  <a:pt x="488099" y="1688324"/>
                </a:lnTo>
                <a:lnTo>
                  <a:pt x="0" y="1688324"/>
                </a:lnTo>
                <a:lnTo>
                  <a:pt x="0" y="12002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87084" y="894934"/>
            <a:ext cx="5160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1110" marR="5080" indent="-1249045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Sports </a:t>
            </a:r>
            <a:r>
              <a:rPr spc="70" dirty="0"/>
              <a:t>games </a:t>
            </a:r>
            <a:r>
              <a:rPr spc="-70" dirty="0"/>
              <a:t>dominate</a:t>
            </a:r>
            <a:r>
              <a:rPr spc="-605" dirty="0"/>
              <a:t> </a:t>
            </a:r>
            <a:r>
              <a:rPr spc="-75" dirty="0"/>
              <a:t>North  </a:t>
            </a:r>
            <a:r>
              <a:rPr spc="-50" dirty="0"/>
              <a:t>American</a:t>
            </a:r>
            <a:r>
              <a:rPr spc="-170" dirty="0"/>
              <a:t> </a:t>
            </a:r>
            <a:r>
              <a:rPr spc="55" dirty="0"/>
              <a:t>sales</a:t>
            </a:r>
          </a:p>
        </p:txBody>
      </p:sp>
      <p:sp>
        <p:nvSpPr>
          <p:cNvPr id="5" name="object 5"/>
          <p:cNvSpPr/>
          <p:nvPr/>
        </p:nvSpPr>
        <p:spPr>
          <a:xfrm>
            <a:off x="3051199" y="2181025"/>
            <a:ext cx="3041624" cy="228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6637" y="0"/>
            <a:ext cx="5290724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0424" y="3376124"/>
            <a:ext cx="946785" cy="1371600"/>
          </a:xfrm>
          <a:custGeom>
            <a:avLst/>
            <a:gdLst/>
            <a:ahLst/>
            <a:cxnLst/>
            <a:rect l="l" t="t" r="r" b="b"/>
            <a:pathLst>
              <a:path w="946785" h="1371600">
                <a:moveTo>
                  <a:pt x="0" y="685799"/>
                </a:moveTo>
                <a:lnTo>
                  <a:pt x="1568" y="629553"/>
                </a:lnTo>
                <a:lnTo>
                  <a:pt x="6194" y="574559"/>
                </a:lnTo>
                <a:lnTo>
                  <a:pt x="13753" y="520994"/>
                </a:lnTo>
                <a:lnTo>
                  <a:pt x="24126" y="469034"/>
                </a:lnTo>
                <a:lnTo>
                  <a:pt x="37190" y="418855"/>
                </a:lnTo>
                <a:lnTo>
                  <a:pt x="52823" y="370635"/>
                </a:lnTo>
                <a:lnTo>
                  <a:pt x="70903" y="324549"/>
                </a:lnTo>
                <a:lnTo>
                  <a:pt x="91309" y="280775"/>
                </a:lnTo>
                <a:lnTo>
                  <a:pt x="113919" y="239488"/>
                </a:lnTo>
                <a:lnTo>
                  <a:pt x="138611" y="200866"/>
                </a:lnTo>
                <a:lnTo>
                  <a:pt x="165263" y="165084"/>
                </a:lnTo>
                <a:lnTo>
                  <a:pt x="193754" y="132319"/>
                </a:lnTo>
                <a:lnTo>
                  <a:pt x="223962" y="102748"/>
                </a:lnTo>
                <a:lnTo>
                  <a:pt x="255764" y="76547"/>
                </a:lnTo>
                <a:lnTo>
                  <a:pt x="289039" y="53893"/>
                </a:lnTo>
                <a:lnTo>
                  <a:pt x="323666" y="34962"/>
                </a:lnTo>
                <a:lnTo>
                  <a:pt x="359522" y="19931"/>
                </a:lnTo>
                <a:lnTo>
                  <a:pt x="396486" y="8975"/>
                </a:lnTo>
                <a:lnTo>
                  <a:pt x="434436" y="2273"/>
                </a:lnTo>
                <a:lnTo>
                  <a:pt x="473249" y="0"/>
                </a:lnTo>
                <a:lnTo>
                  <a:pt x="520024" y="3355"/>
                </a:lnTo>
                <a:lnTo>
                  <a:pt x="566007" y="13299"/>
                </a:lnTo>
                <a:lnTo>
                  <a:pt x="610887" y="29643"/>
                </a:lnTo>
                <a:lnTo>
                  <a:pt x="654354" y="52203"/>
                </a:lnTo>
                <a:lnTo>
                  <a:pt x="696098" y="80791"/>
                </a:lnTo>
                <a:lnTo>
                  <a:pt x="735809" y="115222"/>
                </a:lnTo>
                <a:lnTo>
                  <a:pt x="773175" y="155309"/>
                </a:lnTo>
                <a:lnTo>
                  <a:pt x="807888" y="200865"/>
                </a:lnTo>
                <a:lnTo>
                  <a:pt x="833336" y="240786"/>
                </a:lnTo>
                <a:lnTo>
                  <a:pt x="856384" y="283225"/>
                </a:lnTo>
                <a:lnTo>
                  <a:pt x="876967" y="327953"/>
                </a:lnTo>
                <a:lnTo>
                  <a:pt x="895020" y="374740"/>
                </a:lnTo>
                <a:lnTo>
                  <a:pt x="910476" y="423355"/>
                </a:lnTo>
                <a:lnTo>
                  <a:pt x="923269" y="473569"/>
                </a:lnTo>
                <a:lnTo>
                  <a:pt x="933333" y="525150"/>
                </a:lnTo>
                <a:lnTo>
                  <a:pt x="940604" y="577869"/>
                </a:lnTo>
                <a:lnTo>
                  <a:pt x="945015" y="631496"/>
                </a:lnTo>
                <a:lnTo>
                  <a:pt x="946499" y="685799"/>
                </a:lnTo>
                <a:lnTo>
                  <a:pt x="944931" y="742046"/>
                </a:lnTo>
                <a:lnTo>
                  <a:pt x="940305" y="797040"/>
                </a:lnTo>
                <a:lnTo>
                  <a:pt x="932746" y="850605"/>
                </a:lnTo>
                <a:lnTo>
                  <a:pt x="922373" y="902565"/>
                </a:lnTo>
                <a:lnTo>
                  <a:pt x="909309" y="952744"/>
                </a:lnTo>
                <a:lnTo>
                  <a:pt x="893676" y="1000964"/>
                </a:lnTo>
                <a:lnTo>
                  <a:pt x="875596" y="1047050"/>
                </a:lnTo>
                <a:lnTo>
                  <a:pt x="855190" y="1090824"/>
                </a:lnTo>
                <a:lnTo>
                  <a:pt x="832580" y="1132111"/>
                </a:lnTo>
                <a:lnTo>
                  <a:pt x="807888" y="1170733"/>
                </a:lnTo>
                <a:lnTo>
                  <a:pt x="781236" y="1206515"/>
                </a:lnTo>
                <a:lnTo>
                  <a:pt x="752745" y="1239280"/>
                </a:lnTo>
                <a:lnTo>
                  <a:pt x="722537" y="1268851"/>
                </a:lnTo>
                <a:lnTo>
                  <a:pt x="690735" y="1295052"/>
                </a:lnTo>
                <a:lnTo>
                  <a:pt x="657460" y="1317706"/>
                </a:lnTo>
                <a:lnTo>
                  <a:pt x="622833" y="1336637"/>
                </a:lnTo>
                <a:lnTo>
                  <a:pt x="586977" y="1351668"/>
                </a:lnTo>
                <a:lnTo>
                  <a:pt x="550013" y="1362624"/>
                </a:lnTo>
                <a:lnTo>
                  <a:pt x="512063" y="1369326"/>
                </a:lnTo>
                <a:lnTo>
                  <a:pt x="473249" y="1371599"/>
                </a:lnTo>
                <a:lnTo>
                  <a:pt x="434436" y="1369326"/>
                </a:lnTo>
                <a:lnTo>
                  <a:pt x="396486" y="1362624"/>
                </a:lnTo>
                <a:lnTo>
                  <a:pt x="359522" y="1351668"/>
                </a:lnTo>
                <a:lnTo>
                  <a:pt x="323666" y="1336637"/>
                </a:lnTo>
                <a:lnTo>
                  <a:pt x="289039" y="1317706"/>
                </a:lnTo>
                <a:lnTo>
                  <a:pt x="255764" y="1295052"/>
                </a:lnTo>
                <a:lnTo>
                  <a:pt x="223962" y="1268851"/>
                </a:lnTo>
                <a:lnTo>
                  <a:pt x="193754" y="1239280"/>
                </a:lnTo>
                <a:lnTo>
                  <a:pt x="165263" y="1206515"/>
                </a:lnTo>
                <a:lnTo>
                  <a:pt x="138611" y="1170733"/>
                </a:lnTo>
                <a:lnTo>
                  <a:pt x="113919" y="1132111"/>
                </a:lnTo>
                <a:lnTo>
                  <a:pt x="91309" y="1090824"/>
                </a:lnTo>
                <a:lnTo>
                  <a:pt x="70903" y="1047050"/>
                </a:lnTo>
                <a:lnTo>
                  <a:pt x="52823" y="1000964"/>
                </a:lnTo>
                <a:lnTo>
                  <a:pt x="37190" y="952744"/>
                </a:lnTo>
                <a:lnTo>
                  <a:pt x="24126" y="902565"/>
                </a:lnTo>
                <a:lnTo>
                  <a:pt x="13753" y="850605"/>
                </a:lnTo>
                <a:lnTo>
                  <a:pt x="6194" y="797040"/>
                </a:lnTo>
                <a:lnTo>
                  <a:pt x="1568" y="742046"/>
                </a:lnTo>
                <a:lnTo>
                  <a:pt x="0" y="6857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449" y="923885"/>
            <a:ext cx="49117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0170" marR="5080" indent="-1348105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Sports </a:t>
            </a:r>
            <a:r>
              <a:rPr spc="70" dirty="0"/>
              <a:t>games </a:t>
            </a:r>
            <a:r>
              <a:rPr spc="35" dirty="0"/>
              <a:t>also</a:t>
            </a:r>
            <a:r>
              <a:rPr spc="-600" dirty="0"/>
              <a:t> </a:t>
            </a:r>
            <a:r>
              <a:rPr spc="-70" dirty="0"/>
              <a:t>dominate  </a:t>
            </a:r>
            <a:r>
              <a:rPr spc="-85" dirty="0"/>
              <a:t>Europe</a:t>
            </a:r>
            <a:r>
              <a:rPr spc="-165" dirty="0"/>
              <a:t> </a:t>
            </a:r>
            <a:r>
              <a:rPr spc="55" dirty="0"/>
              <a:t>sales</a:t>
            </a:r>
          </a:p>
        </p:txBody>
      </p:sp>
      <p:sp>
        <p:nvSpPr>
          <p:cNvPr id="5" name="object 5"/>
          <p:cNvSpPr/>
          <p:nvPr/>
        </p:nvSpPr>
        <p:spPr>
          <a:xfrm>
            <a:off x="2314562" y="2115900"/>
            <a:ext cx="4514877" cy="247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24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2850" y="0"/>
            <a:ext cx="5318307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0424" y="3376124"/>
            <a:ext cx="946785" cy="1371600"/>
          </a:xfrm>
          <a:custGeom>
            <a:avLst/>
            <a:gdLst/>
            <a:ahLst/>
            <a:cxnLst/>
            <a:rect l="l" t="t" r="r" b="b"/>
            <a:pathLst>
              <a:path w="946785" h="1371600">
                <a:moveTo>
                  <a:pt x="0" y="685799"/>
                </a:moveTo>
                <a:lnTo>
                  <a:pt x="1568" y="629553"/>
                </a:lnTo>
                <a:lnTo>
                  <a:pt x="6194" y="574559"/>
                </a:lnTo>
                <a:lnTo>
                  <a:pt x="13753" y="520994"/>
                </a:lnTo>
                <a:lnTo>
                  <a:pt x="24126" y="469034"/>
                </a:lnTo>
                <a:lnTo>
                  <a:pt x="37190" y="418855"/>
                </a:lnTo>
                <a:lnTo>
                  <a:pt x="52823" y="370635"/>
                </a:lnTo>
                <a:lnTo>
                  <a:pt x="70903" y="324549"/>
                </a:lnTo>
                <a:lnTo>
                  <a:pt x="91309" y="280775"/>
                </a:lnTo>
                <a:lnTo>
                  <a:pt x="113919" y="239488"/>
                </a:lnTo>
                <a:lnTo>
                  <a:pt x="138611" y="200866"/>
                </a:lnTo>
                <a:lnTo>
                  <a:pt x="165263" y="165084"/>
                </a:lnTo>
                <a:lnTo>
                  <a:pt x="193754" y="132319"/>
                </a:lnTo>
                <a:lnTo>
                  <a:pt x="223962" y="102748"/>
                </a:lnTo>
                <a:lnTo>
                  <a:pt x="255764" y="76547"/>
                </a:lnTo>
                <a:lnTo>
                  <a:pt x="289039" y="53893"/>
                </a:lnTo>
                <a:lnTo>
                  <a:pt x="323666" y="34962"/>
                </a:lnTo>
                <a:lnTo>
                  <a:pt x="359522" y="19931"/>
                </a:lnTo>
                <a:lnTo>
                  <a:pt x="396486" y="8975"/>
                </a:lnTo>
                <a:lnTo>
                  <a:pt x="434436" y="2273"/>
                </a:lnTo>
                <a:lnTo>
                  <a:pt x="473249" y="0"/>
                </a:lnTo>
                <a:lnTo>
                  <a:pt x="520024" y="3355"/>
                </a:lnTo>
                <a:lnTo>
                  <a:pt x="566007" y="13299"/>
                </a:lnTo>
                <a:lnTo>
                  <a:pt x="610887" y="29643"/>
                </a:lnTo>
                <a:lnTo>
                  <a:pt x="654354" y="52203"/>
                </a:lnTo>
                <a:lnTo>
                  <a:pt x="696098" y="80791"/>
                </a:lnTo>
                <a:lnTo>
                  <a:pt x="735809" y="115222"/>
                </a:lnTo>
                <a:lnTo>
                  <a:pt x="773175" y="155309"/>
                </a:lnTo>
                <a:lnTo>
                  <a:pt x="807888" y="200865"/>
                </a:lnTo>
                <a:lnTo>
                  <a:pt x="833336" y="240786"/>
                </a:lnTo>
                <a:lnTo>
                  <a:pt x="856384" y="283225"/>
                </a:lnTo>
                <a:lnTo>
                  <a:pt x="876967" y="327953"/>
                </a:lnTo>
                <a:lnTo>
                  <a:pt x="895020" y="374740"/>
                </a:lnTo>
                <a:lnTo>
                  <a:pt x="910476" y="423355"/>
                </a:lnTo>
                <a:lnTo>
                  <a:pt x="923269" y="473569"/>
                </a:lnTo>
                <a:lnTo>
                  <a:pt x="933333" y="525150"/>
                </a:lnTo>
                <a:lnTo>
                  <a:pt x="940604" y="577869"/>
                </a:lnTo>
                <a:lnTo>
                  <a:pt x="945015" y="631496"/>
                </a:lnTo>
                <a:lnTo>
                  <a:pt x="946499" y="685799"/>
                </a:lnTo>
                <a:lnTo>
                  <a:pt x="944931" y="742046"/>
                </a:lnTo>
                <a:lnTo>
                  <a:pt x="940305" y="797040"/>
                </a:lnTo>
                <a:lnTo>
                  <a:pt x="932746" y="850605"/>
                </a:lnTo>
                <a:lnTo>
                  <a:pt x="922373" y="902565"/>
                </a:lnTo>
                <a:lnTo>
                  <a:pt x="909309" y="952744"/>
                </a:lnTo>
                <a:lnTo>
                  <a:pt x="893676" y="1000964"/>
                </a:lnTo>
                <a:lnTo>
                  <a:pt x="875596" y="1047050"/>
                </a:lnTo>
                <a:lnTo>
                  <a:pt x="855190" y="1090824"/>
                </a:lnTo>
                <a:lnTo>
                  <a:pt x="832580" y="1132111"/>
                </a:lnTo>
                <a:lnTo>
                  <a:pt x="807888" y="1170733"/>
                </a:lnTo>
                <a:lnTo>
                  <a:pt x="781236" y="1206515"/>
                </a:lnTo>
                <a:lnTo>
                  <a:pt x="752745" y="1239280"/>
                </a:lnTo>
                <a:lnTo>
                  <a:pt x="722537" y="1268851"/>
                </a:lnTo>
                <a:lnTo>
                  <a:pt x="690735" y="1295052"/>
                </a:lnTo>
                <a:lnTo>
                  <a:pt x="657460" y="1317706"/>
                </a:lnTo>
                <a:lnTo>
                  <a:pt x="622833" y="1336637"/>
                </a:lnTo>
                <a:lnTo>
                  <a:pt x="586977" y="1351668"/>
                </a:lnTo>
                <a:lnTo>
                  <a:pt x="550013" y="1362624"/>
                </a:lnTo>
                <a:lnTo>
                  <a:pt x="512063" y="1369326"/>
                </a:lnTo>
                <a:lnTo>
                  <a:pt x="473249" y="1371599"/>
                </a:lnTo>
                <a:lnTo>
                  <a:pt x="434436" y="1369326"/>
                </a:lnTo>
                <a:lnTo>
                  <a:pt x="396486" y="1362624"/>
                </a:lnTo>
                <a:lnTo>
                  <a:pt x="359522" y="1351668"/>
                </a:lnTo>
                <a:lnTo>
                  <a:pt x="323666" y="1336637"/>
                </a:lnTo>
                <a:lnTo>
                  <a:pt x="289039" y="1317706"/>
                </a:lnTo>
                <a:lnTo>
                  <a:pt x="255764" y="1295052"/>
                </a:lnTo>
                <a:lnTo>
                  <a:pt x="223962" y="1268851"/>
                </a:lnTo>
                <a:lnTo>
                  <a:pt x="193754" y="1239280"/>
                </a:lnTo>
                <a:lnTo>
                  <a:pt x="165263" y="1206515"/>
                </a:lnTo>
                <a:lnTo>
                  <a:pt x="138611" y="1170733"/>
                </a:lnTo>
                <a:lnTo>
                  <a:pt x="113919" y="1132111"/>
                </a:lnTo>
                <a:lnTo>
                  <a:pt x="91309" y="1090824"/>
                </a:lnTo>
                <a:lnTo>
                  <a:pt x="70903" y="1047050"/>
                </a:lnTo>
                <a:lnTo>
                  <a:pt x="52823" y="1000964"/>
                </a:lnTo>
                <a:lnTo>
                  <a:pt x="37190" y="952744"/>
                </a:lnTo>
                <a:lnTo>
                  <a:pt x="24126" y="902565"/>
                </a:lnTo>
                <a:lnTo>
                  <a:pt x="13753" y="850605"/>
                </a:lnTo>
                <a:lnTo>
                  <a:pt x="6194" y="797040"/>
                </a:lnTo>
                <a:lnTo>
                  <a:pt x="1568" y="742046"/>
                </a:lnTo>
                <a:lnTo>
                  <a:pt x="0" y="6857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3465" marR="5080" indent="-78041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Platform </a:t>
            </a:r>
            <a:r>
              <a:rPr spc="-50" dirty="0"/>
              <a:t>and </a:t>
            </a:r>
            <a:r>
              <a:rPr spc="5" dirty="0"/>
              <a:t>sports </a:t>
            </a:r>
            <a:r>
              <a:rPr spc="70" dirty="0"/>
              <a:t>games</a:t>
            </a:r>
            <a:r>
              <a:rPr spc="-605" dirty="0"/>
              <a:t> </a:t>
            </a:r>
            <a:r>
              <a:rPr spc="-55" dirty="0"/>
              <a:t>had  </a:t>
            </a:r>
            <a:r>
              <a:rPr spc="-25" dirty="0"/>
              <a:t>highest </a:t>
            </a:r>
            <a:r>
              <a:rPr spc="55" dirty="0"/>
              <a:t>sales </a:t>
            </a:r>
            <a:r>
              <a:rPr spc="-100" dirty="0"/>
              <a:t>in</a:t>
            </a:r>
            <a:r>
              <a:rPr spc="-525" dirty="0"/>
              <a:t> </a:t>
            </a:r>
            <a:r>
              <a:rPr spc="-20" dirty="0"/>
              <a:t>Japan</a:t>
            </a:r>
          </a:p>
        </p:txBody>
      </p:sp>
      <p:sp>
        <p:nvSpPr>
          <p:cNvPr id="5" name="object 5"/>
          <p:cNvSpPr/>
          <p:nvPr/>
        </p:nvSpPr>
        <p:spPr>
          <a:xfrm>
            <a:off x="5094750" y="2286600"/>
            <a:ext cx="2560171" cy="224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4650" y="2286600"/>
            <a:ext cx="3224449" cy="224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2325" y="0"/>
            <a:ext cx="53642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8324" y="1678525"/>
            <a:ext cx="845185" cy="3253104"/>
          </a:xfrm>
          <a:custGeom>
            <a:avLst/>
            <a:gdLst/>
            <a:ahLst/>
            <a:cxnLst/>
            <a:rect l="l" t="t" r="r" b="b"/>
            <a:pathLst>
              <a:path w="845185" h="3253104">
                <a:moveTo>
                  <a:pt x="0" y="1626299"/>
                </a:moveTo>
                <a:lnTo>
                  <a:pt x="411" y="1553858"/>
                </a:lnTo>
                <a:lnTo>
                  <a:pt x="1634" y="1482227"/>
                </a:lnTo>
                <a:lnTo>
                  <a:pt x="3652" y="1411475"/>
                </a:lnTo>
                <a:lnTo>
                  <a:pt x="6447" y="1341665"/>
                </a:lnTo>
                <a:lnTo>
                  <a:pt x="10002" y="1272866"/>
                </a:lnTo>
                <a:lnTo>
                  <a:pt x="14301" y="1205143"/>
                </a:lnTo>
                <a:lnTo>
                  <a:pt x="19325" y="1138561"/>
                </a:lnTo>
                <a:lnTo>
                  <a:pt x="25057" y="1073187"/>
                </a:lnTo>
                <a:lnTo>
                  <a:pt x="31482" y="1009088"/>
                </a:lnTo>
                <a:lnTo>
                  <a:pt x="38580" y="946329"/>
                </a:lnTo>
                <a:lnTo>
                  <a:pt x="46336" y="884976"/>
                </a:lnTo>
                <a:lnTo>
                  <a:pt x="54732" y="825096"/>
                </a:lnTo>
                <a:lnTo>
                  <a:pt x="63750" y="766755"/>
                </a:lnTo>
                <a:lnTo>
                  <a:pt x="73374" y="710018"/>
                </a:lnTo>
                <a:lnTo>
                  <a:pt x="83587" y="654951"/>
                </a:lnTo>
                <a:lnTo>
                  <a:pt x="94371" y="601622"/>
                </a:lnTo>
                <a:lnTo>
                  <a:pt x="105709" y="550096"/>
                </a:lnTo>
                <a:lnTo>
                  <a:pt x="117584" y="500439"/>
                </a:lnTo>
                <a:lnTo>
                  <a:pt x="129979" y="452717"/>
                </a:lnTo>
                <a:lnTo>
                  <a:pt x="142876" y="406996"/>
                </a:lnTo>
                <a:lnTo>
                  <a:pt x="156259" y="363343"/>
                </a:lnTo>
                <a:lnTo>
                  <a:pt x="170111" y="321823"/>
                </a:lnTo>
                <a:lnTo>
                  <a:pt x="184413" y="282503"/>
                </a:lnTo>
                <a:lnTo>
                  <a:pt x="199149" y="245449"/>
                </a:lnTo>
                <a:lnTo>
                  <a:pt x="229855" y="178401"/>
                </a:lnTo>
                <a:lnTo>
                  <a:pt x="262091" y="121210"/>
                </a:lnTo>
                <a:lnTo>
                  <a:pt x="295719" y="74404"/>
                </a:lnTo>
                <a:lnTo>
                  <a:pt x="330602" y="38512"/>
                </a:lnTo>
                <a:lnTo>
                  <a:pt x="366603" y="14062"/>
                </a:lnTo>
                <a:lnTo>
                  <a:pt x="403584" y="1584"/>
                </a:lnTo>
                <a:lnTo>
                  <a:pt x="422399" y="0"/>
                </a:lnTo>
                <a:lnTo>
                  <a:pt x="477921" y="14103"/>
                </a:lnTo>
                <a:lnTo>
                  <a:pt x="532022" y="55717"/>
                </a:lnTo>
                <a:lnTo>
                  <a:pt x="558334" y="86513"/>
                </a:lnTo>
                <a:lnTo>
                  <a:pt x="584045" y="123794"/>
                </a:lnTo>
                <a:lnTo>
                  <a:pt x="609072" y="167429"/>
                </a:lnTo>
                <a:lnTo>
                  <a:pt x="633334" y="217287"/>
                </a:lnTo>
                <a:lnTo>
                  <a:pt x="656747" y="273237"/>
                </a:lnTo>
                <a:lnTo>
                  <a:pt x="679231" y="335148"/>
                </a:lnTo>
                <a:lnTo>
                  <a:pt x="700703" y="402890"/>
                </a:lnTo>
                <a:lnTo>
                  <a:pt x="721081" y="476332"/>
                </a:lnTo>
                <a:lnTo>
                  <a:pt x="731216" y="516722"/>
                </a:lnTo>
                <a:lnTo>
                  <a:pt x="740952" y="558300"/>
                </a:lnTo>
                <a:lnTo>
                  <a:pt x="750285" y="601020"/>
                </a:lnTo>
                <a:lnTo>
                  <a:pt x="759210" y="644839"/>
                </a:lnTo>
                <a:lnTo>
                  <a:pt x="767721" y="689710"/>
                </a:lnTo>
                <a:lnTo>
                  <a:pt x="775815" y="735589"/>
                </a:lnTo>
                <a:lnTo>
                  <a:pt x="783486" y="782432"/>
                </a:lnTo>
                <a:lnTo>
                  <a:pt x="790730" y="830193"/>
                </a:lnTo>
                <a:lnTo>
                  <a:pt x="797541" y="878828"/>
                </a:lnTo>
                <a:lnTo>
                  <a:pt x="803915" y="928291"/>
                </a:lnTo>
                <a:lnTo>
                  <a:pt x="809847" y="978538"/>
                </a:lnTo>
                <a:lnTo>
                  <a:pt x="815333" y="1029524"/>
                </a:lnTo>
                <a:lnTo>
                  <a:pt x="820366" y="1081204"/>
                </a:lnTo>
                <a:lnTo>
                  <a:pt x="824943" y="1133533"/>
                </a:lnTo>
                <a:lnTo>
                  <a:pt x="829059" y="1186466"/>
                </a:lnTo>
                <a:lnTo>
                  <a:pt x="832709" y="1239959"/>
                </a:lnTo>
                <a:lnTo>
                  <a:pt x="835888" y="1293966"/>
                </a:lnTo>
                <a:lnTo>
                  <a:pt x="838591" y="1348442"/>
                </a:lnTo>
                <a:lnTo>
                  <a:pt x="840813" y="1403344"/>
                </a:lnTo>
                <a:lnTo>
                  <a:pt x="842550" y="1458625"/>
                </a:lnTo>
                <a:lnTo>
                  <a:pt x="843796" y="1514241"/>
                </a:lnTo>
                <a:lnTo>
                  <a:pt x="844548" y="1570148"/>
                </a:lnTo>
                <a:lnTo>
                  <a:pt x="844799" y="1626299"/>
                </a:lnTo>
                <a:lnTo>
                  <a:pt x="844388" y="1698741"/>
                </a:lnTo>
                <a:lnTo>
                  <a:pt x="843165" y="1770372"/>
                </a:lnTo>
                <a:lnTo>
                  <a:pt x="841147" y="1841124"/>
                </a:lnTo>
                <a:lnTo>
                  <a:pt x="838352" y="1910934"/>
                </a:lnTo>
                <a:lnTo>
                  <a:pt x="834797" y="1979733"/>
                </a:lnTo>
                <a:lnTo>
                  <a:pt x="830498" y="2047456"/>
                </a:lnTo>
                <a:lnTo>
                  <a:pt x="825474" y="2114038"/>
                </a:lnTo>
                <a:lnTo>
                  <a:pt x="819742" y="2179412"/>
                </a:lnTo>
                <a:lnTo>
                  <a:pt x="813317" y="2243511"/>
                </a:lnTo>
                <a:lnTo>
                  <a:pt x="806219" y="2306270"/>
                </a:lnTo>
                <a:lnTo>
                  <a:pt x="798463" y="2367623"/>
                </a:lnTo>
                <a:lnTo>
                  <a:pt x="790067" y="2427503"/>
                </a:lnTo>
                <a:lnTo>
                  <a:pt x="781049" y="2485844"/>
                </a:lnTo>
                <a:lnTo>
                  <a:pt x="771425" y="2542581"/>
                </a:lnTo>
                <a:lnTo>
                  <a:pt x="761212" y="2597648"/>
                </a:lnTo>
                <a:lnTo>
                  <a:pt x="750428" y="2650977"/>
                </a:lnTo>
                <a:lnTo>
                  <a:pt x="739090" y="2702503"/>
                </a:lnTo>
                <a:lnTo>
                  <a:pt x="727215" y="2752160"/>
                </a:lnTo>
                <a:lnTo>
                  <a:pt x="714820" y="2799882"/>
                </a:lnTo>
                <a:lnTo>
                  <a:pt x="701923" y="2845603"/>
                </a:lnTo>
                <a:lnTo>
                  <a:pt x="688540" y="2889256"/>
                </a:lnTo>
                <a:lnTo>
                  <a:pt x="674688" y="2930776"/>
                </a:lnTo>
                <a:lnTo>
                  <a:pt x="660386" y="2970096"/>
                </a:lnTo>
                <a:lnTo>
                  <a:pt x="645650" y="3007150"/>
                </a:lnTo>
                <a:lnTo>
                  <a:pt x="614944" y="3074198"/>
                </a:lnTo>
                <a:lnTo>
                  <a:pt x="582708" y="3131389"/>
                </a:lnTo>
                <a:lnTo>
                  <a:pt x="549080" y="3178195"/>
                </a:lnTo>
                <a:lnTo>
                  <a:pt x="514197" y="3214087"/>
                </a:lnTo>
                <a:lnTo>
                  <a:pt x="478196" y="3238537"/>
                </a:lnTo>
                <a:lnTo>
                  <a:pt x="441215" y="3251015"/>
                </a:lnTo>
                <a:lnTo>
                  <a:pt x="422399" y="3252599"/>
                </a:lnTo>
                <a:lnTo>
                  <a:pt x="366878" y="3238496"/>
                </a:lnTo>
                <a:lnTo>
                  <a:pt x="312777" y="3196882"/>
                </a:lnTo>
                <a:lnTo>
                  <a:pt x="286465" y="3166086"/>
                </a:lnTo>
                <a:lnTo>
                  <a:pt x="260754" y="3128805"/>
                </a:lnTo>
                <a:lnTo>
                  <a:pt x="235727" y="3085170"/>
                </a:lnTo>
                <a:lnTo>
                  <a:pt x="211465" y="3035312"/>
                </a:lnTo>
                <a:lnTo>
                  <a:pt x="188052" y="2979362"/>
                </a:lnTo>
                <a:lnTo>
                  <a:pt x="165568" y="2917450"/>
                </a:lnTo>
                <a:lnTo>
                  <a:pt x="144096" y="2849709"/>
                </a:lnTo>
                <a:lnTo>
                  <a:pt x="123718" y="2776267"/>
                </a:lnTo>
                <a:lnTo>
                  <a:pt x="113583" y="2735877"/>
                </a:lnTo>
                <a:lnTo>
                  <a:pt x="103847" y="2694299"/>
                </a:lnTo>
                <a:lnTo>
                  <a:pt x="94514" y="2651579"/>
                </a:lnTo>
                <a:lnTo>
                  <a:pt x="85589" y="2607760"/>
                </a:lnTo>
                <a:lnTo>
                  <a:pt x="77078" y="2562889"/>
                </a:lnTo>
                <a:lnTo>
                  <a:pt x="68984" y="2517010"/>
                </a:lnTo>
                <a:lnTo>
                  <a:pt x="61313" y="2470167"/>
                </a:lnTo>
                <a:lnTo>
                  <a:pt x="54069" y="2422406"/>
                </a:lnTo>
                <a:lnTo>
                  <a:pt x="47258" y="2373771"/>
                </a:lnTo>
                <a:lnTo>
                  <a:pt x="40884" y="2324308"/>
                </a:lnTo>
                <a:lnTo>
                  <a:pt x="34952" y="2274061"/>
                </a:lnTo>
                <a:lnTo>
                  <a:pt x="29466" y="2223075"/>
                </a:lnTo>
                <a:lnTo>
                  <a:pt x="24433" y="2171395"/>
                </a:lnTo>
                <a:lnTo>
                  <a:pt x="19856" y="2119066"/>
                </a:lnTo>
                <a:lnTo>
                  <a:pt x="15740" y="2066133"/>
                </a:lnTo>
                <a:lnTo>
                  <a:pt x="12090" y="2012640"/>
                </a:lnTo>
                <a:lnTo>
                  <a:pt x="8911" y="1958633"/>
                </a:lnTo>
                <a:lnTo>
                  <a:pt x="6208" y="1904157"/>
                </a:lnTo>
                <a:lnTo>
                  <a:pt x="3986" y="1849255"/>
                </a:lnTo>
                <a:lnTo>
                  <a:pt x="2249" y="1793974"/>
                </a:lnTo>
                <a:lnTo>
                  <a:pt x="1003" y="1738358"/>
                </a:lnTo>
                <a:lnTo>
                  <a:pt x="251" y="1682451"/>
                </a:lnTo>
                <a:lnTo>
                  <a:pt x="0" y="16262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4299" y="2952350"/>
            <a:ext cx="845185" cy="1840230"/>
          </a:xfrm>
          <a:custGeom>
            <a:avLst/>
            <a:gdLst/>
            <a:ahLst/>
            <a:cxnLst/>
            <a:rect l="l" t="t" r="r" b="b"/>
            <a:pathLst>
              <a:path w="845184" h="1840229">
                <a:moveTo>
                  <a:pt x="0" y="919949"/>
                </a:moveTo>
                <a:lnTo>
                  <a:pt x="974" y="856964"/>
                </a:lnTo>
                <a:lnTo>
                  <a:pt x="3856" y="795118"/>
                </a:lnTo>
                <a:lnTo>
                  <a:pt x="8581" y="734548"/>
                </a:lnTo>
                <a:lnTo>
                  <a:pt x="15088" y="675390"/>
                </a:lnTo>
                <a:lnTo>
                  <a:pt x="23313" y="617783"/>
                </a:lnTo>
                <a:lnTo>
                  <a:pt x="33194" y="561863"/>
                </a:lnTo>
                <a:lnTo>
                  <a:pt x="44667" y="507768"/>
                </a:lnTo>
                <a:lnTo>
                  <a:pt x="57669" y="455633"/>
                </a:lnTo>
                <a:lnTo>
                  <a:pt x="72139" y="405597"/>
                </a:lnTo>
                <a:lnTo>
                  <a:pt x="88012" y="357796"/>
                </a:lnTo>
                <a:lnTo>
                  <a:pt x="105226" y="312366"/>
                </a:lnTo>
                <a:lnTo>
                  <a:pt x="123718" y="269447"/>
                </a:lnTo>
                <a:lnTo>
                  <a:pt x="143424" y="229173"/>
                </a:lnTo>
                <a:lnTo>
                  <a:pt x="164283" y="191683"/>
                </a:lnTo>
                <a:lnTo>
                  <a:pt x="186232" y="157113"/>
                </a:lnTo>
                <a:lnTo>
                  <a:pt x="209206" y="125600"/>
                </a:lnTo>
                <a:lnTo>
                  <a:pt x="257982" y="72294"/>
                </a:lnTo>
                <a:lnTo>
                  <a:pt x="310109" y="32861"/>
                </a:lnTo>
                <a:lnTo>
                  <a:pt x="365082" y="8398"/>
                </a:lnTo>
                <a:lnTo>
                  <a:pt x="422399" y="0"/>
                </a:lnTo>
                <a:lnTo>
                  <a:pt x="496145" y="14124"/>
                </a:lnTo>
                <a:lnTo>
                  <a:pt x="532022" y="31517"/>
                </a:lnTo>
                <a:lnTo>
                  <a:pt x="566975" y="55563"/>
                </a:lnTo>
                <a:lnTo>
                  <a:pt x="600811" y="86087"/>
                </a:lnTo>
                <a:lnTo>
                  <a:pt x="633334" y="122913"/>
                </a:lnTo>
                <a:lnTo>
                  <a:pt x="664349" y="165865"/>
                </a:lnTo>
                <a:lnTo>
                  <a:pt x="693663" y="214768"/>
                </a:lnTo>
                <a:lnTo>
                  <a:pt x="721081" y="269446"/>
                </a:lnTo>
                <a:lnTo>
                  <a:pt x="738741" y="310327"/>
                </a:lnTo>
                <a:lnTo>
                  <a:pt x="755142" y="353250"/>
                </a:lnTo>
                <a:lnTo>
                  <a:pt x="770257" y="398074"/>
                </a:lnTo>
                <a:lnTo>
                  <a:pt x="784059" y="444659"/>
                </a:lnTo>
                <a:lnTo>
                  <a:pt x="796522" y="492863"/>
                </a:lnTo>
                <a:lnTo>
                  <a:pt x="807619" y="542547"/>
                </a:lnTo>
                <a:lnTo>
                  <a:pt x="817322" y="593570"/>
                </a:lnTo>
                <a:lnTo>
                  <a:pt x="825607" y="645791"/>
                </a:lnTo>
                <a:lnTo>
                  <a:pt x="832445" y="699069"/>
                </a:lnTo>
                <a:lnTo>
                  <a:pt x="837810" y="753265"/>
                </a:lnTo>
                <a:lnTo>
                  <a:pt x="841675" y="808238"/>
                </a:lnTo>
                <a:lnTo>
                  <a:pt x="844014" y="863846"/>
                </a:lnTo>
                <a:lnTo>
                  <a:pt x="844799" y="919949"/>
                </a:lnTo>
                <a:lnTo>
                  <a:pt x="843825" y="982935"/>
                </a:lnTo>
                <a:lnTo>
                  <a:pt x="840943" y="1044781"/>
                </a:lnTo>
                <a:lnTo>
                  <a:pt x="836218" y="1105351"/>
                </a:lnTo>
                <a:lnTo>
                  <a:pt x="829711" y="1164509"/>
                </a:lnTo>
                <a:lnTo>
                  <a:pt x="821486" y="1222116"/>
                </a:lnTo>
                <a:lnTo>
                  <a:pt x="811605" y="1278036"/>
                </a:lnTo>
                <a:lnTo>
                  <a:pt x="800132" y="1332131"/>
                </a:lnTo>
                <a:lnTo>
                  <a:pt x="787129" y="1384266"/>
                </a:lnTo>
                <a:lnTo>
                  <a:pt x="772660" y="1434302"/>
                </a:lnTo>
                <a:lnTo>
                  <a:pt x="756787" y="1482103"/>
                </a:lnTo>
                <a:lnTo>
                  <a:pt x="739573" y="1527533"/>
                </a:lnTo>
                <a:lnTo>
                  <a:pt x="721081" y="1570452"/>
                </a:lnTo>
                <a:lnTo>
                  <a:pt x="701375" y="1610726"/>
                </a:lnTo>
                <a:lnTo>
                  <a:pt x="680516" y="1648216"/>
                </a:lnTo>
                <a:lnTo>
                  <a:pt x="658567" y="1682786"/>
                </a:lnTo>
                <a:lnTo>
                  <a:pt x="635593" y="1714299"/>
                </a:lnTo>
                <a:lnTo>
                  <a:pt x="586817" y="1767605"/>
                </a:lnTo>
                <a:lnTo>
                  <a:pt x="534690" y="1807038"/>
                </a:lnTo>
                <a:lnTo>
                  <a:pt x="479717" y="1831501"/>
                </a:lnTo>
                <a:lnTo>
                  <a:pt x="422399" y="1839899"/>
                </a:lnTo>
                <a:lnTo>
                  <a:pt x="365082" y="1831501"/>
                </a:lnTo>
                <a:lnTo>
                  <a:pt x="310109" y="1807038"/>
                </a:lnTo>
                <a:lnTo>
                  <a:pt x="257982" y="1767605"/>
                </a:lnTo>
                <a:lnTo>
                  <a:pt x="209206" y="1714299"/>
                </a:lnTo>
                <a:lnTo>
                  <a:pt x="186232" y="1682786"/>
                </a:lnTo>
                <a:lnTo>
                  <a:pt x="164283" y="1648216"/>
                </a:lnTo>
                <a:lnTo>
                  <a:pt x="143424" y="1610726"/>
                </a:lnTo>
                <a:lnTo>
                  <a:pt x="123718" y="1570452"/>
                </a:lnTo>
                <a:lnTo>
                  <a:pt x="105226" y="1527533"/>
                </a:lnTo>
                <a:lnTo>
                  <a:pt x="88012" y="1482103"/>
                </a:lnTo>
                <a:lnTo>
                  <a:pt x="72139" y="1434302"/>
                </a:lnTo>
                <a:lnTo>
                  <a:pt x="57669" y="1384266"/>
                </a:lnTo>
                <a:lnTo>
                  <a:pt x="44667" y="1332131"/>
                </a:lnTo>
                <a:lnTo>
                  <a:pt x="33194" y="1278036"/>
                </a:lnTo>
                <a:lnTo>
                  <a:pt x="23313" y="1222116"/>
                </a:lnTo>
                <a:lnTo>
                  <a:pt x="15088" y="1164509"/>
                </a:lnTo>
                <a:lnTo>
                  <a:pt x="8581" y="1105351"/>
                </a:lnTo>
                <a:lnTo>
                  <a:pt x="3856" y="1044781"/>
                </a:lnTo>
                <a:lnTo>
                  <a:pt x="974" y="982935"/>
                </a:lnTo>
                <a:lnTo>
                  <a:pt x="0" y="9199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328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60" dirty="0">
                <a:solidFill>
                  <a:srgbClr val="FFFFFF"/>
                </a:solidFill>
                <a:latin typeface="Verdana"/>
                <a:cs typeface="Verdana"/>
              </a:rPr>
              <a:t>T-test </a:t>
            </a:r>
            <a:r>
              <a:rPr sz="2400" b="0" spc="-280" dirty="0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400" b="0" spc="-300" dirty="0">
                <a:solidFill>
                  <a:srgbClr val="FFFFFF"/>
                </a:solidFill>
                <a:latin typeface="Verdana"/>
                <a:cs typeface="Verdana"/>
              </a:rPr>
              <a:t>Confidence</a:t>
            </a:r>
            <a:r>
              <a:rPr sz="2400" b="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Interval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27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775" y="1055823"/>
            <a:ext cx="8615680" cy="389572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400" b="1" spc="-40" dirty="0">
                <a:solidFill>
                  <a:srgbClr val="FF8700"/>
                </a:solidFill>
                <a:latin typeface="Calibri"/>
                <a:cs typeface="Calibri"/>
              </a:rPr>
              <a:t>Null </a:t>
            </a:r>
            <a:r>
              <a:rPr sz="2400" b="1" spc="-35" dirty="0">
                <a:solidFill>
                  <a:srgbClr val="FF8700"/>
                </a:solidFill>
                <a:latin typeface="Calibri"/>
                <a:cs typeface="Calibri"/>
              </a:rPr>
              <a:t>Hypothesis: </a:t>
            </a:r>
            <a:r>
              <a:rPr sz="2400" b="1" spc="-15" dirty="0">
                <a:solidFill>
                  <a:srgbClr val="FF8700"/>
                </a:solidFill>
                <a:latin typeface="Calibri"/>
                <a:cs typeface="Calibri"/>
              </a:rPr>
              <a:t>there </a:t>
            </a:r>
            <a:r>
              <a:rPr sz="2400" b="1" spc="-5" dirty="0">
                <a:solidFill>
                  <a:srgbClr val="FF8700"/>
                </a:solidFill>
                <a:latin typeface="Calibri"/>
                <a:cs typeface="Calibri"/>
              </a:rPr>
              <a:t>is </a:t>
            </a:r>
            <a:r>
              <a:rPr sz="2400" b="1" spc="-65" dirty="0">
                <a:solidFill>
                  <a:srgbClr val="FF8700"/>
                </a:solidFill>
                <a:latin typeface="Calibri"/>
                <a:cs typeface="Calibri"/>
              </a:rPr>
              <a:t>no </a:t>
            </a:r>
            <a:r>
              <a:rPr sz="2400" b="1" spc="-25" dirty="0">
                <a:solidFill>
                  <a:srgbClr val="FF8700"/>
                </a:solidFill>
                <a:latin typeface="Calibri"/>
                <a:cs typeface="Calibri"/>
              </a:rPr>
              <a:t>relationship </a:t>
            </a:r>
            <a:r>
              <a:rPr sz="2400" b="1" spc="-50" dirty="0">
                <a:solidFill>
                  <a:srgbClr val="FF8700"/>
                </a:solidFill>
                <a:latin typeface="Calibri"/>
                <a:cs typeface="Calibri"/>
              </a:rPr>
              <a:t>between </a:t>
            </a:r>
            <a:r>
              <a:rPr sz="2400" b="1" spc="-10" dirty="0">
                <a:solidFill>
                  <a:srgbClr val="FF8700"/>
                </a:solidFill>
                <a:latin typeface="Calibri"/>
                <a:cs typeface="Calibri"/>
              </a:rPr>
              <a:t>sales </a:t>
            </a:r>
            <a:r>
              <a:rPr sz="2400" b="1" spc="-45" dirty="0">
                <a:solidFill>
                  <a:srgbClr val="FF8700"/>
                </a:solidFill>
                <a:latin typeface="Calibri"/>
                <a:cs typeface="Calibri"/>
              </a:rPr>
              <a:t>and</a:t>
            </a:r>
            <a:r>
              <a:rPr sz="2400" b="1" spc="-300" dirty="0">
                <a:solidFill>
                  <a:srgbClr val="FF87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FF8700"/>
                </a:solidFill>
                <a:latin typeface="Calibri"/>
                <a:cs typeface="Calibri"/>
              </a:rPr>
              <a:t>platforms.</a:t>
            </a:r>
            <a:endParaRPr sz="2400">
              <a:latin typeface="Calibri"/>
              <a:cs typeface="Calibri"/>
            </a:endParaRPr>
          </a:p>
          <a:p>
            <a:pPr marL="1807210">
              <a:lnSpc>
                <a:spcPct val="100000"/>
              </a:lnSpc>
              <a:spcBef>
                <a:spcPts val="780"/>
              </a:spcBef>
              <a:tabLst>
                <a:tab pos="21691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100" spc="-10" dirty="0">
                <a:solidFill>
                  <a:srgbClr val="222222"/>
                </a:solidFill>
                <a:latin typeface="Trebuchet MS"/>
                <a:cs typeface="Trebuchet MS"/>
              </a:rPr>
              <a:t>North </a:t>
            </a:r>
            <a:r>
              <a:rPr sz="2100" spc="5" dirty="0">
                <a:solidFill>
                  <a:srgbClr val="222222"/>
                </a:solidFill>
                <a:latin typeface="Trebuchet MS"/>
                <a:cs typeface="Trebuchet MS"/>
              </a:rPr>
              <a:t>America</a:t>
            </a:r>
            <a:r>
              <a:rPr sz="2100" spc="-2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222222"/>
                </a:solidFill>
                <a:latin typeface="Trebuchet MS"/>
                <a:cs typeface="Trebuchet MS"/>
              </a:rPr>
              <a:t>Sales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-50" dirty="0">
                <a:solidFill>
                  <a:srgbClr val="222222"/>
                </a:solidFill>
                <a:latin typeface="Trebuchet MS"/>
                <a:cs typeface="Trebuchet MS"/>
              </a:rPr>
              <a:t>p-value </a:t>
            </a:r>
            <a:r>
              <a:rPr sz="21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100" spc="-19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222222"/>
                </a:solidFill>
                <a:latin typeface="Trebuchet MS"/>
                <a:cs typeface="Trebuchet MS"/>
              </a:rPr>
              <a:t>0.01476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140" dirty="0">
                <a:solidFill>
                  <a:srgbClr val="222222"/>
                </a:solidFill>
                <a:latin typeface="Trebuchet MS"/>
                <a:cs typeface="Trebuchet MS"/>
              </a:rPr>
              <a:t>95% </a:t>
            </a:r>
            <a:r>
              <a:rPr sz="2100" spc="-5" dirty="0">
                <a:solidFill>
                  <a:srgbClr val="222222"/>
                </a:solidFill>
                <a:latin typeface="Trebuchet MS"/>
                <a:cs typeface="Trebuchet MS"/>
              </a:rPr>
              <a:t>confidence</a:t>
            </a:r>
            <a:r>
              <a:rPr sz="2100" spc="-38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22222"/>
                </a:solidFill>
                <a:latin typeface="Trebuchet MS"/>
                <a:cs typeface="Trebuchet MS"/>
              </a:rPr>
              <a:t>interval</a:t>
            </a:r>
            <a:endParaRPr sz="2100">
              <a:latin typeface="Trebuchet MS"/>
              <a:cs typeface="Trebuchet MS"/>
            </a:endParaRPr>
          </a:p>
          <a:p>
            <a:pPr marL="1807210">
              <a:lnSpc>
                <a:spcPct val="100000"/>
              </a:lnSpc>
              <a:spcBef>
                <a:spcPts val="405"/>
              </a:spcBef>
              <a:tabLst>
                <a:tab pos="21691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100" spc="-5" dirty="0">
                <a:solidFill>
                  <a:srgbClr val="222222"/>
                </a:solidFill>
                <a:latin typeface="Trebuchet MS"/>
                <a:cs typeface="Trebuchet MS"/>
              </a:rPr>
              <a:t>Europe</a:t>
            </a:r>
            <a:r>
              <a:rPr sz="2100" spc="-12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222222"/>
                </a:solidFill>
                <a:latin typeface="Trebuchet MS"/>
                <a:cs typeface="Trebuchet MS"/>
              </a:rPr>
              <a:t>Sales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-50" dirty="0">
                <a:solidFill>
                  <a:srgbClr val="222222"/>
                </a:solidFill>
                <a:latin typeface="Trebuchet MS"/>
                <a:cs typeface="Trebuchet MS"/>
              </a:rPr>
              <a:t>p-value </a:t>
            </a:r>
            <a:r>
              <a:rPr sz="21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100" spc="-19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222222"/>
                </a:solidFill>
                <a:latin typeface="Trebuchet MS"/>
                <a:cs typeface="Trebuchet MS"/>
              </a:rPr>
              <a:t>0.05623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140" dirty="0">
                <a:solidFill>
                  <a:srgbClr val="222222"/>
                </a:solidFill>
                <a:latin typeface="Trebuchet MS"/>
                <a:cs typeface="Trebuchet MS"/>
              </a:rPr>
              <a:t>95% </a:t>
            </a:r>
            <a:r>
              <a:rPr sz="2100" spc="-5" dirty="0">
                <a:solidFill>
                  <a:srgbClr val="222222"/>
                </a:solidFill>
                <a:latin typeface="Trebuchet MS"/>
                <a:cs typeface="Trebuchet MS"/>
              </a:rPr>
              <a:t>confidence</a:t>
            </a:r>
            <a:r>
              <a:rPr sz="2100" spc="-38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22222"/>
                </a:solidFill>
                <a:latin typeface="Trebuchet MS"/>
                <a:cs typeface="Trebuchet MS"/>
              </a:rPr>
              <a:t>interval</a:t>
            </a:r>
            <a:endParaRPr sz="2100">
              <a:latin typeface="Trebuchet MS"/>
              <a:cs typeface="Trebuchet MS"/>
            </a:endParaRPr>
          </a:p>
          <a:p>
            <a:pPr marL="1807210">
              <a:lnSpc>
                <a:spcPct val="100000"/>
              </a:lnSpc>
              <a:spcBef>
                <a:spcPts val="405"/>
              </a:spcBef>
              <a:tabLst>
                <a:tab pos="21691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100" spc="45" dirty="0">
                <a:solidFill>
                  <a:srgbClr val="222222"/>
                </a:solidFill>
                <a:latin typeface="Trebuchet MS"/>
                <a:cs typeface="Trebuchet MS"/>
              </a:rPr>
              <a:t>Japan</a:t>
            </a:r>
            <a:r>
              <a:rPr sz="2100" spc="-12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222222"/>
                </a:solidFill>
                <a:latin typeface="Trebuchet MS"/>
                <a:cs typeface="Trebuchet MS"/>
              </a:rPr>
              <a:t>Sales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-50" dirty="0">
                <a:solidFill>
                  <a:srgbClr val="222222"/>
                </a:solidFill>
                <a:latin typeface="Trebuchet MS"/>
                <a:cs typeface="Trebuchet MS"/>
              </a:rPr>
              <a:t>p-value </a:t>
            </a:r>
            <a:r>
              <a:rPr sz="21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100" spc="-19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222222"/>
                </a:solidFill>
                <a:latin typeface="Trebuchet MS"/>
                <a:cs typeface="Trebuchet MS"/>
              </a:rPr>
              <a:t>0.3857</a:t>
            </a:r>
            <a:endParaRPr sz="2100">
              <a:latin typeface="Trebuchet MS"/>
              <a:cs typeface="Trebuchet MS"/>
            </a:endParaRPr>
          </a:p>
          <a:p>
            <a:pPr marL="2264410">
              <a:lnSpc>
                <a:spcPct val="100000"/>
              </a:lnSpc>
              <a:spcBef>
                <a:spcPts val="405"/>
              </a:spcBef>
              <a:tabLst>
                <a:tab pos="2626360" algn="l"/>
              </a:tabLst>
            </a:pPr>
            <a:r>
              <a:rPr sz="21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100" spc="140" dirty="0">
                <a:solidFill>
                  <a:srgbClr val="222222"/>
                </a:solidFill>
                <a:latin typeface="Trebuchet MS"/>
                <a:cs typeface="Trebuchet MS"/>
              </a:rPr>
              <a:t>95% </a:t>
            </a:r>
            <a:r>
              <a:rPr sz="2100" spc="-5" dirty="0">
                <a:solidFill>
                  <a:srgbClr val="222222"/>
                </a:solidFill>
                <a:latin typeface="Trebuchet MS"/>
                <a:cs typeface="Trebuchet MS"/>
              </a:rPr>
              <a:t>confidence</a:t>
            </a:r>
            <a:r>
              <a:rPr sz="2100" spc="-38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22222"/>
                </a:solidFill>
                <a:latin typeface="Trebuchet MS"/>
                <a:cs typeface="Trebuchet MS"/>
              </a:rPr>
              <a:t>interval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0375" y="1659573"/>
            <a:ext cx="1467499" cy="135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1253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25" dirty="0">
                <a:solidFill>
                  <a:srgbClr val="FFFFFF"/>
                </a:solidFill>
                <a:latin typeface="Verdana"/>
                <a:cs typeface="Verdana"/>
              </a:rPr>
              <a:t>Effect</a:t>
            </a:r>
            <a:r>
              <a:rPr sz="2400" b="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Size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4125" y="1361318"/>
            <a:ext cx="2370455" cy="25400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3930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400" spc="-10" dirty="0">
                <a:solidFill>
                  <a:srgbClr val="222222"/>
                </a:solidFill>
                <a:latin typeface="Trebuchet MS"/>
                <a:cs typeface="Trebuchet MS"/>
              </a:rPr>
              <a:t>North</a:t>
            </a:r>
            <a:r>
              <a:rPr sz="2400" spc="-20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222222"/>
                </a:solidFill>
                <a:latin typeface="Trebuchet MS"/>
                <a:cs typeface="Trebuchet MS"/>
              </a:rPr>
              <a:t>America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  <a:tabLst>
                <a:tab pos="8502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400" spc="35" dirty="0">
                <a:solidFill>
                  <a:srgbClr val="222222"/>
                </a:solidFill>
                <a:latin typeface="Trebuchet MS"/>
                <a:cs typeface="Trebuchet MS"/>
              </a:rPr>
              <a:t>0.34655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930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400" spc="-5" dirty="0">
                <a:solidFill>
                  <a:srgbClr val="222222"/>
                </a:solidFill>
                <a:latin typeface="Trebuchet MS"/>
                <a:cs typeface="Trebuchet MS"/>
              </a:rPr>
              <a:t>Europe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  <a:tabLst>
                <a:tab pos="8502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400" spc="45" dirty="0">
                <a:solidFill>
                  <a:srgbClr val="222222"/>
                </a:solidFill>
                <a:latin typeface="Trebuchet MS"/>
                <a:cs typeface="Trebuchet MS"/>
              </a:rPr>
              <a:t>0.2705829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930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400" spc="50" dirty="0">
                <a:solidFill>
                  <a:srgbClr val="222222"/>
                </a:solidFill>
                <a:latin typeface="Trebuchet MS"/>
                <a:cs typeface="Trebuchet MS"/>
              </a:rPr>
              <a:t>Japan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  <a:tabLst>
                <a:tab pos="850265" algn="l"/>
              </a:tabLst>
            </a:pPr>
            <a:r>
              <a:rPr sz="2400" dirty="0">
                <a:solidFill>
                  <a:srgbClr val="FF8700"/>
                </a:solidFill>
                <a:latin typeface="MS PGothic"/>
                <a:cs typeface="MS PGothic"/>
              </a:rPr>
              <a:t>▹	</a:t>
            </a:r>
            <a:r>
              <a:rPr sz="2400" spc="40" dirty="0">
                <a:solidFill>
                  <a:srgbClr val="222222"/>
                </a:solidFill>
                <a:latin typeface="Trebuchet MS"/>
                <a:cs typeface="Trebuchet MS"/>
              </a:rPr>
              <a:t>0.122499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28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4499" y="1230987"/>
            <a:ext cx="4577080" cy="885190"/>
          </a:xfrm>
          <a:prstGeom prst="rect">
            <a:avLst/>
          </a:prstGeom>
          <a:ln w="9524">
            <a:solidFill>
              <a:srgbClr val="333333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910"/>
              </a:spcBef>
            </a:pPr>
            <a:r>
              <a:rPr sz="2400" spc="-245" dirty="0">
                <a:solidFill>
                  <a:srgbClr val="FF8700"/>
                </a:solidFill>
                <a:latin typeface="Verdana"/>
                <a:cs typeface="Verdana"/>
              </a:rPr>
              <a:t>Still </a:t>
            </a:r>
            <a:r>
              <a:rPr sz="2400" spc="-315" dirty="0">
                <a:solidFill>
                  <a:srgbClr val="FF8700"/>
                </a:solidFill>
                <a:latin typeface="Verdana"/>
                <a:cs typeface="Verdana"/>
              </a:rPr>
              <a:t>matters </a:t>
            </a:r>
            <a:r>
              <a:rPr sz="2400" spc="-285" dirty="0">
                <a:solidFill>
                  <a:srgbClr val="FF8700"/>
                </a:solidFill>
                <a:latin typeface="Verdana"/>
                <a:cs typeface="Verdana"/>
              </a:rPr>
              <a:t>to </a:t>
            </a:r>
            <a:r>
              <a:rPr sz="2400" spc="-325" dirty="0">
                <a:solidFill>
                  <a:srgbClr val="FF8700"/>
                </a:solidFill>
                <a:latin typeface="Verdana"/>
                <a:cs typeface="Verdana"/>
              </a:rPr>
              <a:t>video </a:t>
            </a:r>
            <a:r>
              <a:rPr sz="2400" spc="-385" dirty="0">
                <a:solidFill>
                  <a:srgbClr val="FF8700"/>
                </a:solidFill>
                <a:latin typeface="Verdana"/>
                <a:cs typeface="Verdana"/>
              </a:rPr>
              <a:t>games</a:t>
            </a:r>
            <a:r>
              <a:rPr sz="2400" spc="-675" dirty="0">
                <a:solidFill>
                  <a:srgbClr val="FF8700"/>
                </a:solidFill>
                <a:latin typeface="Verdana"/>
                <a:cs typeface="Verdana"/>
              </a:rPr>
              <a:t> </a:t>
            </a:r>
            <a:r>
              <a:rPr sz="2400" spc="-345" dirty="0">
                <a:solidFill>
                  <a:srgbClr val="FF8700"/>
                </a:solidFill>
                <a:latin typeface="Verdana"/>
                <a:cs typeface="Verdana"/>
              </a:rPr>
              <a:t>industry!!!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70365" y="2660940"/>
            <a:ext cx="1245770" cy="2072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17107"/>
            <a:ext cx="226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75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2400" b="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350" y="4468256"/>
            <a:ext cx="8423910" cy="0"/>
          </a:xfrm>
          <a:custGeom>
            <a:avLst/>
            <a:gdLst/>
            <a:ahLst/>
            <a:cxnLst/>
            <a:rect l="l" t="t" r="r" b="b"/>
            <a:pathLst>
              <a:path w="8423910">
                <a:moveTo>
                  <a:pt x="0" y="0"/>
                </a:moveTo>
                <a:lnTo>
                  <a:pt x="8423299" y="0"/>
                </a:lnTo>
              </a:path>
            </a:pathLst>
          </a:custGeom>
          <a:ln w="7619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0337" y="1685556"/>
          <a:ext cx="8428355" cy="274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080"/>
                <a:gridCol w="1402080"/>
                <a:gridCol w="1402080"/>
                <a:gridCol w="1402079"/>
                <a:gridCol w="1402079"/>
                <a:gridCol w="1402079"/>
              </a:tblGrid>
              <a:tr h="6861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Genre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Platform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3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Critic</a:t>
                      </a:r>
                      <a:r>
                        <a:rPr sz="1400" spc="-9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2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Score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0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sz="1400" spc="-9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2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Score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F8700"/>
                          </a:solidFill>
                          <a:latin typeface="Trebuchet MS"/>
                          <a:cs typeface="Trebuchet MS"/>
                        </a:rPr>
                        <a:t>Rating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76200">
                      <a:solidFill>
                        <a:srgbClr val="FF87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686149">
                <a:tc>
                  <a:txBody>
                    <a:bodyPr/>
                    <a:lstStyle/>
                    <a:p>
                      <a:pPr marL="169545">
                        <a:lnSpc>
                          <a:spcPts val="1664"/>
                        </a:lnSpc>
                        <a:spcBef>
                          <a:spcPts val="994"/>
                        </a:spcBef>
                      </a:pPr>
                      <a:r>
                        <a:rPr sz="14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1400" spc="-1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America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885190">
                        <a:lnSpc>
                          <a:spcPts val="1664"/>
                        </a:lnSpc>
                      </a:pPr>
                      <a:r>
                        <a:rPr sz="1400" spc="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Sales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-0.36496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-1.37065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Trebuchet MS"/>
                          <a:cs typeface="Trebuchet MS"/>
                        </a:rPr>
                        <a:t>0.08650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-0.23085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-1.01131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6861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78105" algn="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Europe</a:t>
                      </a:r>
                      <a:r>
                        <a:rPr sz="1400" spc="-1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Sales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-0.28032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-0.80316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Trebuchet MS"/>
                          <a:cs typeface="Trebuchet MS"/>
                        </a:rPr>
                        <a:t>0.06813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-0.25136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-0.75405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648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78740" algn="r">
                        <a:lnSpc>
                          <a:spcPct val="100000"/>
                        </a:lnSpc>
                      </a:pPr>
                      <a:r>
                        <a:rPr sz="1400" spc="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Japan</a:t>
                      </a:r>
                      <a:r>
                        <a:rPr sz="1400" spc="-16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Sales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Trebuchet MS"/>
                          <a:cs typeface="Trebuchet MS"/>
                        </a:rPr>
                        <a:t>0.00649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Trebuchet MS"/>
                          <a:cs typeface="Trebuchet MS"/>
                        </a:rPr>
                        <a:t>0.08407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Trebuchet MS"/>
                          <a:cs typeface="Trebuchet MS"/>
                        </a:rPr>
                        <a:t>0.03336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-0.06506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rebuchet MS"/>
                          <a:cs typeface="Trebuchet MS"/>
                        </a:rPr>
                        <a:t>-0.29946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32525" y="1266806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latin typeface="Verdana"/>
                <a:cs typeface="Verdana"/>
              </a:rPr>
              <a:t>Coefficients: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42885" y="3263912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68363" y="372273"/>
                </a:move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lnTo>
                  <a:pt x="68363" y="0"/>
                </a:lnTo>
                <a:lnTo>
                  <a:pt x="235364" y="112325"/>
                </a:lnTo>
                <a:lnTo>
                  <a:pt x="454841" y="112325"/>
                </a:lnTo>
                <a:lnTo>
                  <a:pt x="345103" y="186136"/>
                </a:lnTo>
                <a:lnTo>
                  <a:pt x="454841" y="259947"/>
                </a:lnTo>
                <a:lnTo>
                  <a:pt x="235364" y="259947"/>
                </a:lnTo>
                <a:lnTo>
                  <a:pt x="68363" y="372273"/>
                </a:lnTo>
                <a:close/>
              </a:path>
              <a:path w="471170" h="372745">
                <a:moveTo>
                  <a:pt x="454841" y="112325"/>
                </a:moveTo>
                <a:lnTo>
                  <a:pt x="235364" y="112325"/>
                </a:lnTo>
                <a:lnTo>
                  <a:pt x="402365" y="0"/>
                </a:lnTo>
                <a:lnTo>
                  <a:pt x="470728" y="101639"/>
                </a:lnTo>
                <a:lnTo>
                  <a:pt x="454841" y="112325"/>
                </a:lnTo>
                <a:close/>
              </a:path>
              <a:path w="471170" h="372745">
                <a:moveTo>
                  <a:pt x="402365" y="372273"/>
                </a:moveTo>
                <a:lnTo>
                  <a:pt x="235364" y="259947"/>
                </a:lnTo>
                <a:lnTo>
                  <a:pt x="454841" y="259947"/>
                </a:lnTo>
                <a:lnTo>
                  <a:pt x="470728" y="270633"/>
                </a:lnTo>
                <a:lnTo>
                  <a:pt x="402365" y="372273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42885" y="3263913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0" y="101639"/>
                </a:moveTo>
                <a:lnTo>
                  <a:pt x="68363" y="0"/>
                </a:lnTo>
                <a:lnTo>
                  <a:pt x="235364" y="112325"/>
                </a:lnTo>
                <a:lnTo>
                  <a:pt x="402365" y="0"/>
                </a:lnTo>
                <a:lnTo>
                  <a:pt x="470728" y="101639"/>
                </a:lnTo>
                <a:lnTo>
                  <a:pt x="345103" y="186136"/>
                </a:lnTo>
                <a:lnTo>
                  <a:pt x="470728" y="270633"/>
                </a:lnTo>
                <a:lnTo>
                  <a:pt x="402365" y="372273"/>
                </a:lnTo>
                <a:lnTo>
                  <a:pt x="235364" y="259947"/>
                </a:lnTo>
                <a:lnTo>
                  <a:pt x="68363" y="372273"/>
                </a:ln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2885" y="2549537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4">
                <a:moveTo>
                  <a:pt x="68363" y="372273"/>
                </a:moveTo>
                <a:lnTo>
                  <a:pt x="0" y="270633"/>
                </a:lnTo>
                <a:lnTo>
                  <a:pt x="125625" y="186136"/>
                </a:lnTo>
                <a:lnTo>
                  <a:pt x="0" y="101640"/>
                </a:lnTo>
                <a:lnTo>
                  <a:pt x="68363" y="0"/>
                </a:lnTo>
                <a:lnTo>
                  <a:pt x="235364" y="112325"/>
                </a:lnTo>
                <a:lnTo>
                  <a:pt x="454841" y="112325"/>
                </a:lnTo>
                <a:lnTo>
                  <a:pt x="345103" y="186136"/>
                </a:lnTo>
                <a:lnTo>
                  <a:pt x="454841" y="259948"/>
                </a:lnTo>
                <a:lnTo>
                  <a:pt x="235364" y="259948"/>
                </a:lnTo>
                <a:lnTo>
                  <a:pt x="68363" y="372273"/>
                </a:lnTo>
                <a:close/>
              </a:path>
              <a:path w="471170" h="372744">
                <a:moveTo>
                  <a:pt x="454841" y="112325"/>
                </a:moveTo>
                <a:lnTo>
                  <a:pt x="235364" y="112325"/>
                </a:lnTo>
                <a:lnTo>
                  <a:pt x="402365" y="0"/>
                </a:lnTo>
                <a:lnTo>
                  <a:pt x="470728" y="101640"/>
                </a:lnTo>
                <a:lnTo>
                  <a:pt x="454841" y="112325"/>
                </a:lnTo>
                <a:close/>
              </a:path>
              <a:path w="471170" h="372744">
                <a:moveTo>
                  <a:pt x="402365" y="372273"/>
                </a:moveTo>
                <a:lnTo>
                  <a:pt x="235364" y="259948"/>
                </a:lnTo>
                <a:lnTo>
                  <a:pt x="454841" y="259948"/>
                </a:lnTo>
                <a:lnTo>
                  <a:pt x="470728" y="270633"/>
                </a:lnTo>
                <a:lnTo>
                  <a:pt x="402365" y="372273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2885" y="2549537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4">
                <a:moveTo>
                  <a:pt x="0" y="101640"/>
                </a:moveTo>
                <a:lnTo>
                  <a:pt x="68363" y="0"/>
                </a:lnTo>
                <a:lnTo>
                  <a:pt x="235364" y="112325"/>
                </a:lnTo>
                <a:lnTo>
                  <a:pt x="402365" y="0"/>
                </a:lnTo>
                <a:lnTo>
                  <a:pt x="470728" y="101640"/>
                </a:lnTo>
                <a:lnTo>
                  <a:pt x="345103" y="186136"/>
                </a:lnTo>
                <a:lnTo>
                  <a:pt x="470728" y="270633"/>
                </a:lnTo>
                <a:lnTo>
                  <a:pt x="402365" y="372273"/>
                </a:lnTo>
                <a:lnTo>
                  <a:pt x="235364" y="259948"/>
                </a:lnTo>
                <a:lnTo>
                  <a:pt x="68363" y="372273"/>
                </a:lnTo>
                <a:lnTo>
                  <a:pt x="0" y="270633"/>
                </a:lnTo>
                <a:lnTo>
                  <a:pt x="125625" y="186136"/>
                </a:lnTo>
                <a:lnTo>
                  <a:pt x="0" y="10164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2885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68363" y="372273"/>
                </a:move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lnTo>
                  <a:pt x="68363" y="0"/>
                </a:lnTo>
                <a:lnTo>
                  <a:pt x="235364" y="112325"/>
                </a:lnTo>
                <a:lnTo>
                  <a:pt x="454841" y="112325"/>
                </a:lnTo>
                <a:lnTo>
                  <a:pt x="345103" y="186136"/>
                </a:lnTo>
                <a:lnTo>
                  <a:pt x="454841" y="259947"/>
                </a:lnTo>
                <a:lnTo>
                  <a:pt x="235364" y="259947"/>
                </a:lnTo>
                <a:lnTo>
                  <a:pt x="68363" y="372273"/>
                </a:lnTo>
                <a:close/>
              </a:path>
              <a:path w="471170" h="372745">
                <a:moveTo>
                  <a:pt x="454841" y="112325"/>
                </a:moveTo>
                <a:lnTo>
                  <a:pt x="235364" y="112325"/>
                </a:lnTo>
                <a:lnTo>
                  <a:pt x="402365" y="0"/>
                </a:lnTo>
                <a:lnTo>
                  <a:pt x="470728" y="101639"/>
                </a:lnTo>
                <a:lnTo>
                  <a:pt x="454841" y="112325"/>
                </a:lnTo>
                <a:close/>
              </a:path>
              <a:path w="471170" h="372745">
                <a:moveTo>
                  <a:pt x="402365" y="372273"/>
                </a:moveTo>
                <a:lnTo>
                  <a:pt x="235364" y="259947"/>
                </a:lnTo>
                <a:lnTo>
                  <a:pt x="454841" y="259947"/>
                </a:lnTo>
                <a:lnTo>
                  <a:pt x="470728" y="270633"/>
                </a:lnTo>
                <a:lnTo>
                  <a:pt x="402365" y="372273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2885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0" y="101639"/>
                </a:moveTo>
                <a:lnTo>
                  <a:pt x="68363" y="0"/>
                </a:lnTo>
                <a:lnTo>
                  <a:pt x="235364" y="112325"/>
                </a:lnTo>
                <a:lnTo>
                  <a:pt x="402365" y="0"/>
                </a:lnTo>
                <a:lnTo>
                  <a:pt x="470728" y="101639"/>
                </a:lnTo>
                <a:lnTo>
                  <a:pt x="345103" y="186136"/>
                </a:lnTo>
                <a:lnTo>
                  <a:pt x="470728" y="270633"/>
                </a:lnTo>
                <a:lnTo>
                  <a:pt x="402365" y="372273"/>
                </a:lnTo>
                <a:lnTo>
                  <a:pt x="235364" y="259947"/>
                </a:lnTo>
                <a:lnTo>
                  <a:pt x="68363" y="372273"/>
                </a:ln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2260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69" h="372745">
                <a:moveTo>
                  <a:pt x="68363" y="372273"/>
                </a:move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lnTo>
                  <a:pt x="68363" y="0"/>
                </a:lnTo>
                <a:lnTo>
                  <a:pt x="235364" y="112325"/>
                </a:lnTo>
                <a:lnTo>
                  <a:pt x="454841" y="112325"/>
                </a:lnTo>
                <a:lnTo>
                  <a:pt x="345103" y="186136"/>
                </a:lnTo>
                <a:lnTo>
                  <a:pt x="454841" y="259947"/>
                </a:lnTo>
                <a:lnTo>
                  <a:pt x="235364" y="259947"/>
                </a:lnTo>
                <a:lnTo>
                  <a:pt x="68363" y="372273"/>
                </a:lnTo>
                <a:close/>
              </a:path>
              <a:path w="471169" h="372745">
                <a:moveTo>
                  <a:pt x="454841" y="112325"/>
                </a:moveTo>
                <a:lnTo>
                  <a:pt x="235364" y="112325"/>
                </a:lnTo>
                <a:lnTo>
                  <a:pt x="402364" y="0"/>
                </a:lnTo>
                <a:lnTo>
                  <a:pt x="470728" y="101639"/>
                </a:lnTo>
                <a:lnTo>
                  <a:pt x="454841" y="112325"/>
                </a:lnTo>
                <a:close/>
              </a:path>
              <a:path w="471169" h="372745">
                <a:moveTo>
                  <a:pt x="402364" y="372273"/>
                </a:moveTo>
                <a:lnTo>
                  <a:pt x="235364" y="259947"/>
                </a:lnTo>
                <a:lnTo>
                  <a:pt x="454841" y="259947"/>
                </a:lnTo>
                <a:lnTo>
                  <a:pt x="470728" y="270633"/>
                </a:lnTo>
                <a:lnTo>
                  <a:pt x="402364" y="372273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2260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69" h="372745">
                <a:moveTo>
                  <a:pt x="0" y="101639"/>
                </a:moveTo>
                <a:lnTo>
                  <a:pt x="68363" y="0"/>
                </a:lnTo>
                <a:lnTo>
                  <a:pt x="235364" y="112325"/>
                </a:lnTo>
                <a:lnTo>
                  <a:pt x="402364" y="0"/>
                </a:lnTo>
                <a:lnTo>
                  <a:pt x="470728" y="101639"/>
                </a:lnTo>
                <a:lnTo>
                  <a:pt x="345103" y="186136"/>
                </a:lnTo>
                <a:lnTo>
                  <a:pt x="470728" y="270633"/>
                </a:lnTo>
                <a:lnTo>
                  <a:pt x="402364" y="372273"/>
                </a:lnTo>
                <a:lnTo>
                  <a:pt x="235364" y="259947"/>
                </a:lnTo>
                <a:lnTo>
                  <a:pt x="68363" y="372273"/>
                </a:ln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22860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68363" y="372273"/>
                </a:move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lnTo>
                  <a:pt x="68363" y="0"/>
                </a:lnTo>
                <a:lnTo>
                  <a:pt x="235364" y="112325"/>
                </a:lnTo>
                <a:lnTo>
                  <a:pt x="454841" y="112325"/>
                </a:lnTo>
                <a:lnTo>
                  <a:pt x="345103" y="186136"/>
                </a:lnTo>
                <a:lnTo>
                  <a:pt x="454841" y="259947"/>
                </a:lnTo>
                <a:lnTo>
                  <a:pt x="235364" y="259947"/>
                </a:lnTo>
                <a:lnTo>
                  <a:pt x="68363" y="372273"/>
                </a:lnTo>
                <a:close/>
              </a:path>
              <a:path w="471170" h="372745">
                <a:moveTo>
                  <a:pt x="454841" y="112325"/>
                </a:moveTo>
                <a:lnTo>
                  <a:pt x="235364" y="112325"/>
                </a:lnTo>
                <a:lnTo>
                  <a:pt x="402364" y="0"/>
                </a:lnTo>
                <a:lnTo>
                  <a:pt x="470728" y="101639"/>
                </a:lnTo>
                <a:lnTo>
                  <a:pt x="454841" y="112325"/>
                </a:lnTo>
                <a:close/>
              </a:path>
              <a:path w="471170" h="372745">
                <a:moveTo>
                  <a:pt x="402364" y="372273"/>
                </a:moveTo>
                <a:lnTo>
                  <a:pt x="235364" y="259947"/>
                </a:lnTo>
                <a:lnTo>
                  <a:pt x="454841" y="259947"/>
                </a:lnTo>
                <a:lnTo>
                  <a:pt x="470728" y="270633"/>
                </a:lnTo>
                <a:lnTo>
                  <a:pt x="402364" y="372273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22860" y="3978288"/>
            <a:ext cx="471170" cy="372745"/>
          </a:xfrm>
          <a:custGeom>
            <a:avLst/>
            <a:gdLst/>
            <a:ahLst/>
            <a:cxnLst/>
            <a:rect l="l" t="t" r="r" b="b"/>
            <a:pathLst>
              <a:path w="471170" h="372745">
                <a:moveTo>
                  <a:pt x="0" y="101639"/>
                </a:moveTo>
                <a:lnTo>
                  <a:pt x="68363" y="0"/>
                </a:lnTo>
                <a:lnTo>
                  <a:pt x="235364" y="112325"/>
                </a:lnTo>
                <a:lnTo>
                  <a:pt x="402364" y="0"/>
                </a:lnTo>
                <a:lnTo>
                  <a:pt x="470728" y="101639"/>
                </a:lnTo>
                <a:lnTo>
                  <a:pt x="345103" y="186136"/>
                </a:lnTo>
                <a:lnTo>
                  <a:pt x="470728" y="270633"/>
                </a:lnTo>
                <a:lnTo>
                  <a:pt x="402364" y="372273"/>
                </a:lnTo>
                <a:lnTo>
                  <a:pt x="235364" y="259947"/>
                </a:lnTo>
                <a:lnTo>
                  <a:pt x="68363" y="372273"/>
                </a:lnTo>
                <a:lnTo>
                  <a:pt x="0" y="270633"/>
                </a:lnTo>
                <a:lnTo>
                  <a:pt x="125625" y="186136"/>
                </a:lnTo>
                <a:lnTo>
                  <a:pt x="0" y="10163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6350" y="0"/>
            <a:ext cx="4057650" cy="5143500"/>
          </a:xfrm>
          <a:custGeom>
            <a:avLst/>
            <a:gdLst/>
            <a:ahLst/>
            <a:cxnLst/>
            <a:rect l="l" t="t" r="r" b="b"/>
            <a:pathLst>
              <a:path w="4057650" h="5143500">
                <a:moveTo>
                  <a:pt x="4057649" y="5143499"/>
                </a:moveTo>
                <a:lnTo>
                  <a:pt x="2666299" y="5143499"/>
                </a:lnTo>
                <a:lnTo>
                  <a:pt x="0" y="0"/>
                </a:lnTo>
                <a:lnTo>
                  <a:pt x="4057649" y="0"/>
                </a:lnTo>
                <a:lnTo>
                  <a:pt x="4057649" y="5143499"/>
                </a:lnTo>
                <a:close/>
              </a:path>
            </a:pathLst>
          </a:custGeom>
          <a:solidFill>
            <a:srgbClr val="FFFFFF">
              <a:alpha val="17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94399"/>
            <a:ext cx="7753350" cy="749300"/>
          </a:xfrm>
          <a:custGeom>
            <a:avLst/>
            <a:gdLst/>
            <a:ahLst/>
            <a:cxnLst/>
            <a:rect l="l" t="t" r="r" b="b"/>
            <a:pathLst>
              <a:path w="7753350" h="749300">
                <a:moveTo>
                  <a:pt x="7753349" y="749099"/>
                </a:moveTo>
                <a:lnTo>
                  <a:pt x="0" y="749099"/>
                </a:lnTo>
                <a:lnTo>
                  <a:pt x="0" y="0"/>
                </a:lnTo>
                <a:lnTo>
                  <a:pt x="7367248" y="0"/>
                </a:lnTo>
                <a:lnTo>
                  <a:pt x="7753349" y="74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474" y="4166399"/>
            <a:ext cx="8115934" cy="228600"/>
          </a:xfrm>
          <a:custGeom>
            <a:avLst/>
            <a:gdLst/>
            <a:ahLst/>
            <a:cxnLst/>
            <a:rect l="l" t="t" r="r" b="b"/>
            <a:pathLst>
              <a:path w="8115934" h="228600">
                <a:moveTo>
                  <a:pt x="8115525" y="227999"/>
                </a:moveTo>
                <a:lnTo>
                  <a:pt x="117515" y="227999"/>
                </a:lnTo>
                <a:lnTo>
                  <a:pt x="0" y="0"/>
                </a:lnTo>
                <a:lnTo>
                  <a:pt x="8115525" y="0"/>
                </a:lnTo>
                <a:lnTo>
                  <a:pt x="8115525" y="2279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01500" y="1915491"/>
            <a:ext cx="4323080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430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800" b="0" spc="-650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sz="4800" b="0" spc="-7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800" b="0" spc="-665" dirty="0">
                <a:solidFill>
                  <a:srgbClr val="FFFFFF"/>
                </a:solidFill>
                <a:latin typeface="Verdana"/>
                <a:cs typeface="Verdana"/>
              </a:rPr>
              <a:t>Question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17107"/>
            <a:ext cx="329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0" dirty="0">
                <a:solidFill>
                  <a:srgbClr val="FFFFFF"/>
                </a:solidFill>
                <a:latin typeface="Verdana"/>
                <a:cs typeface="Verdana"/>
              </a:rPr>
              <a:t>Formula </a:t>
            </a:r>
            <a:r>
              <a:rPr sz="2400" b="0" spc="-2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b="0" spc="-275" dirty="0">
                <a:solidFill>
                  <a:srgbClr val="FFFFFF"/>
                </a:solidFill>
                <a:latin typeface="Verdana"/>
                <a:cs typeface="Verdana"/>
              </a:rPr>
              <a:t>Predicting</a:t>
            </a:r>
            <a:r>
              <a:rPr sz="2400" b="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35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849" y="1246128"/>
            <a:ext cx="6971665" cy="305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273685" indent="-368300">
              <a:lnSpc>
                <a:spcPct val="15060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2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200" b="1" spc="-60" dirty="0">
                <a:solidFill>
                  <a:srgbClr val="222222"/>
                </a:solidFill>
                <a:latin typeface="Trebuchet MS"/>
                <a:cs typeface="Trebuchet MS"/>
              </a:rPr>
              <a:t>North </a:t>
            </a:r>
            <a:r>
              <a:rPr sz="2200" b="1" spc="-30" dirty="0">
                <a:solidFill>
                  <a:srgbClr val="222222"/>
                </a:solidFill>
                <a:latin typeface="Trebuchet MS"/>
                <a:cs typeface="Trebuchet MS"/>
              </a:rPr>
              <a:t>America </a:t>
            </a:r>
            <a:r>
              <a:rPr sz="2200" b="1" spc="50" dirty="0">
                <a:solidFill>
                  <a:srgbClr val="222222"/>
                </a:solidFill>
                <a:latin typeface="Trebuchet MS"/>
                <a:cs typeface="Trebuchet MS"/>
              </a:rPr>
              <a:t>Sales </a:t>
            </a:r>
            <a:r>
              <a:rPr sz="2200" spc="50" dirty="0">
                <a:solidFill>
                  <a:srgbClr val="222222"/>
                </a:solidFill>
                <a:latin typeface="Trebuchet MS"/>
                <a:cs typeface="Trebuchet MS"/>
              </a:rPr>
              <a:t>= </a:t>
            </a:r>
            <a:r>
              <a:rPr sz="2200" dirty="0">
                <a:solidFill>
                  <a:srgbClr val="222222"/>
                </a:solidFill>
                <a:latin typeface="Trebuchet MS"/>
                <a:cs typeface="Trebuchet MS"/>
              </a:rPr>
              <a:t>1.76 </a:t>
            </a:r>
            <a:r>
              <a:rPr sz="2200" spc="-204" dirty="0">
                <a:solidFill>
                  <a:srgbClr val="222222"/>
                </a:solidFill>
                <a:latin typeface="Trebuchet MS"/>
                <a:cs typeface="Trebuchet MS"/>
              </a:rPr>
              <a:t>- </a:t>
            </a:r>
            <a:r>
              <a:rPr sz="2200" spc="-30" dirty="0">
                <a:solidFill>
                  <a:srgbClr val="222222"/>
                </a:solidFill>
                <a:latin typeface="Trebuchet MS"/>
                <a:cs typeface="Trebuchet MS"/>
              </a:rPr>
              <a:t>0.36(Genre) </a:t>
            </a:r>
            <a:r>
              <a:rPr sz="2200" spc="-204" dirty="0">
                <a:solidFill>
                  <a:srgbClr val="222222"/>
                </a:solidFill>
                <a:latin typeface="Trebuchet MS"/>
                <a:cs typeface="Trebuchet MS"/>
              </a:rPr>
              <a:t>-  </a:t>
            </a:r>
            <a:r>
              <a:rPr sz="2200" spc="-15" dirty="0">
                <a:solidFill>
                  <a:srgbClr val="222222"/>
                </a:solidFill>
                <a:latin typeface="Trebuchet MS"/>
                <a:cs typeface="Trebuchet MS"/>
              </a:rPr>
              <a:t>1.37(Platform) </a:t>
            </a:r>
            <a:r>
              <a:rPr sz="2200" b="1" spc="-90" dirty="0">
                <a:solidFill>
                  <a:srgbClr val="FF8700"/>
                </a:solidFill>
                <a:latin typeface="Trebuchet MS"/>
                <a:cs typeface="Trebuchet MS"/>
              </a:rPr>
              <a:t>+ </a:t>
            </a:r>
            <a:r>
              <a:rPr sz="2200" b="1" spc="-60" dirty="0">
                <a:solidFill>
                  <a:srgbClr val="FF8700"/>
                </a:solidFill>
                <a:latin typeface="Trebuchet MS"/>
                <a:cs typeface="Trebuchet MS"/>
              </a:rPr>
              <a:t>0.087(Critic </a:t>
            </a:r>
            <a:r>
              <a:rPr sz="2200" b="1" spc="-5" dirty="0">
                <a:solidFill>
                  <a:srgbClr val="FF8700"/>
                </a:solidFill>
                <a:latin typeface="Trebuchet MS"/>
                <a:cs typeface="Trebuchet MS"/>
              </a:rPr>
              <a:t>Score) </a:t>
            </a:r>
            <a:r>
              <a:rPr sz="2200" b="1" spc="45" dirty="0">
                <a:solidFill>
                  <a:srgbClr val="FF8700"/>
                </a:solidFill>
                <a:latin typeface="Trebuchet MS"/>
                <a:cs typeface="Trebuchet MS"/>
              </a:rPr>
              <a:t>-</a:t>
            </a:r>
            <a:r>
              <a:rPr sz="2200" b="1" spc="-375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8700"/>
                </a:solidFill>
                <a:latin typeface="Trebuchet MS"/>
                <a:cs typeface="Trebuchet MS"/>
              </a:rPr>
              <a:t>1.01(Rating)</a:t>
            </a:r>
            <a:endParaRPr sz="2200">
              <a:latin typeface="Trebuchet MS"/>
              <a:cs typeface="Trebuchet MS"/>
            </a:endParaRPr>
          </a:p>
          <a:p>
            <a:pPr marL="380365" marR="5080" indent="-368300">
              <a:lnSpc>
                <a:spcPct val="150600"/>
              </a:lnSpc>
              <a:tabLst>
                <a:tab pos="380365" algn="l"/>
              </a:tabLst>
            </a:pPr>
            <a:r>
              <a:rPr sz="22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200" b="1" spc="-65" dirty="0">
                <a:solidFill>
                  <a:srgbClr val="222222"/>
                </a:solidFill>
                <a:latin typeface="Trebuchet MS"/>
                <a:cs typeface="Trebuchet MS"/>
              </a:rPr>
              <a:t>Europe </a:t>
            </a:r>
            <a:r>
              <a:rPr sz="2200" b="1" spc="50" dirty="0">
                <a:solidFill>
                  <a:srgbClr val="222222"/>
                </a:solidFill>
                <a:latin typeface="Trebuchet MS"/>
                <a:cs typeface="Trebuchet MS"/>
              </a:rPr>
              <a:t>Sales </a:t>
            </a:r>
            <a:r>
              <a:rPr sz="2200" spc="50" dirty="0">
                <a:solidFill>
                  <a:srgbClr val="222222"/>
                </a:solidFill>
                <a:latin typeface="Trebuchet MS"/>
                <a:cs typeface="Trebuchet MS"/>
              </a:rPr>
              <a:t>= </a:t>
            </a:r>
            <a:r>
              <a:rPr sz="2200" dirty="0">
                <a:solidFill>
                  <a:srgbClr val="222222"/>
                </a:solidFill>
                <a:latin typeface="Trebuchet MS"/>
                <a:cs typeface="Trebuchet MS"/>
              </a:rPr>
              <a:t>1.31 </a:t>
            </a:r>
            <a:r>
              <a:rPr sz="2200" spc="-204" dirty="0">
                <a:solidFill>
                  <a:srgbClr val="222222"/>
                </a:solidFill>
                <a:latin typeface="Trebuchet MS"/>
                <a:cs typeface="Trebuchet MS"/>
              </a:rPr>
              <a:t>- </a:t>
            </a:r>
            <a:r>
              <a:rPr sz="2200" spc="-30" dirty="0">
                <a:solidFill>
                  <a:srgbClr val="222222"/>
                </a:solidFill>
                <a:latin typeface="Trebuchet MS"/>
                <a:cs typeface="Trebuchet MS"/>
              </a:rPr>
              <a:t>0.28(Genre) </a:t>
            </a:r>
            <a:r>
              <a:rPr sz="2200" spc="-204" dirty="0">
                <a:solidFill>
                  <a:srgbClr val="222222"/>
                </a:solidFill>
                <a:latin typeface="Trebuchet MS"/>
                <a:cs typeface="Trebuchet MS"/>
              </a:rPr>
              <a:t>- </a:t>
            </a:r>
            <a:r>
              <a:rPr sz="2200" spc="-10" dirty="0">
                <a:solidFill>
                  <a:srgbClr val="222222"/>
                </a:solidFill>
                <a:latin typeface="Trebuchet MS"/>
                <a:cs typeface="Trebuchet MS"/>
              </a:rPr>
              <a:t>0.803(Platform)</a:t>
            </a:r>
            <a:r>
              <a:rPr sz="2200" spc="-4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b="1" spc="-90" dirty="0">
                <a:solidFill>
                  <a:srgbClr val="FF8700"/>
                </a:solidFill>
                <a:latin typeface="Trebuchet MS"/>
                <a:cs typeface="Trebuchet MS"/>
              </a:rPr>
              <a:t>+  </a:t>
            </a:r>
            <a:r>
              <a:rPr sz="2200" b="1" spc="-60" dirty="0">
                <a:solidFill>
                  <a:srgbClr val="FF8700"/>
                </a:solidFill>
                <a:latin typeface="Trebuchet MS"/>
                <a:cs typeface="Trebuchet MS"/>
              </a:rPr>
              <a:t>0.068(Critic </a:t>
            </a:r>
            <a:r>
              <a:rPr sz="2200" b="1" spc="-5" dirty="0">
                <a:solidFill>
                  <a:srgbClr val="FF8700"/>
                </a:solidFill>
                <a:latin typeface="Trebuchet MS"/>
                <a:cs typeface="Trebuchet MS"/>
              </a:rPr>
              <a:t>Score) </a:t>
            </a:r>
            <a:r>
              <a:rPr sz="2200" b="1" spc="45" dirty="0">
                <a:solidFill>
                  <a:srgbClr val="FF8700"/>
                </a:solidFill>
                <a:latin typeface="Trebuchet MS"/>
                <a:cs typeface="Trebuchet MS"/>
              </a:rPr>
              <a:t>-</a:t>
            </a:r>
            <a:r>
              <a:rPr sz="2200" b="1" spc="-295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8700"/>
                </a:solidFill>
                <a:latin typeface="Trebuchet MS"/>
                <a:cs typeface="Trebuchet MS"/>
              </a:rPr>
              <a:t>0.75(Rating)</a:t>
            </a:r>
            <a:endParaRPr sz="2200">
              <a:latin typeface="Trebuchet MS"/>
              <a:cs typeface="Trebuchet MS"/>
            </a:endParaRPr>
          </a:p>
          <a:p>
            <a:pPr marL="380365" marR="1289050" indent="-368300">
              <a:lnSpc>
                <a:spcPct val="150600"/>
              </a:lnSpc>
              <a:tabLst>
                <a:tab pos="380365" algn="l"/>
              </a:tabLst>
            </a:pPr>
            <a:r>
              <a:rPr sz="22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2200" b="1" spc="-15" dirty="0">
                <a:solidFill>
                  <a:srgbClr val="222222"/>
                </a:solidFill>
                <a:latin typeface="Trebuchet MS"/>
                <a:cs typeface="Trebuchet MS"/>
              </a:rPr>
              <a:t>Japan</a:t>
            </a:r>
            <a:r>
              <a:rPr sz="2200" b="1" spc="-12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222222"/>
                </a:solidFill>
                <a:latin typeface="Trebuchet MS"/>
                <a:cs typeface="Trebuchet MS"/>
              </a:rPr>
              <a:t>Sales</a:t>
            </a:r>
            <a:r>
              <a:rPr sz="2200" b="1" spc="-10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22222"/>
                </a:solidFill>
                <a:latin typeface="Trebuchet MS"/>
                <a:cs typeface="Trebuchet MS"/>
              </a:rPr>
              <a:t>=</a:t>
            </a:r>
            <a:r>
              <a:rPr sz="2200" spc="-12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222222"/>
                </a:solidFill>
                <a:latin typeface="Trebuchet MS"/>
                <a:cs typeface="Trebuchet MS"/>
              </a:rPr>
              <a:t>-0.96</a:t>
            </a:r>
            <a:r>
              <a:rPr sz="2200" spc="-10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200" b="1" spc="-90" dirty="0">
                <a:solidFill>
                  <a:srgbClr val="FF8700"/>
                </a:solidFill>
                <a:latin typeface="Trebuchet MS"/>
                <a:cs typeface="Trebuchet MS"/>
              </a:rPr>
              <a:t>+</a:t>
            </a:r>
            <a:r>
              <a:rPr sz="2200" b="1" spc="-114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2200" b="1" spc="-60" dirty="0">
                <a:solidFill>
                  <a:srgbClr val="FF8700"/>
                </a:solidFill>
                <a:latin typeface="Trebuchet MS"/>
                <a:cs typeface="Trebuchet MS"/>
              </a:rPr>
              <a:t>0.033(Critic</a:t>
            </a:r>
            <a:r>
              <a:rPr sz="2200" b="1" spc="-120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FF8700"/>
                </a:solidFill>
                <a:latin typeface="Trebuchet MS"/>
                <a:cs typeface="Trebuchet MS"/>
              </a:rPr>
              <a:t>Score)</a:t>
            </a:r>
            <a:r>
              <a:rPr sz="2200" b="1" spc="-114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FF8700"/>
                </a:solidFill>
                <a:latin typeface="Trebuchet MS"/>
                <a:cs typeface="Trebuchet MS"/>
              </a:rPr>
              <a:t>-  </a:t>
            </a:r>
            <a:r>
              <a:rPr sz="2200" b="1" spc="-40" dirty="0">
                <a:solidFill>
                  <a:srgbClr val="FF8700"/>
                </a:solidFill>
                <a:latin typeface="Trebuchet MS"/>
                <a:cs typeface="Trebuchet MS"/>
              </a:rPr>
              <a:t>0.299(Rating)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953" y="272849"/>
            <a:ext cx="7505700" cy="749300"/>
          </a:xfrm>
          <a:custGeom>
            <a:avLst/>
            <a:gdLst/>
            <a:ahLst/>
            <a:cxnLst/>
            <a:rect l="l" t="t" r="r" b="b"/>
            <a:pathLst>
              <a:path w="7505700" h="749300">
                <a:moveTo>
                  <a:pt x="7505699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7119599" y="0"/>
                </a:lnTo>
                <a:lnTo>
                  <a:pt x="7505699" y="7490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61617" y="272849"/>
            <a:ext cx="1282700" cy="749300"/>
          </a:xfrm>
          <a:custGeom>
            <a:avLst/>
            <a:gdLst/>
            <a:ahLst/>
            <a:cxnLst/>
            <a:rect l="l" t="t" r="r" b="b"/>
            <a:pathLst>
              <a:path w="1282700" h="749300">
                <a:moveTo>
                  <a:pt x="1282381" y="749099"/>
                </a:moveTo>
                <a:lnTo>
                  <a:pt x="386101" y="749099"/>
                </a:lnTo>
                <a:lnTo>
                  <a:pt x="0" y="0"/>
                </a:lnTo>
                <a:lnTo>
                  <a:pt x="1282381" y="0"/>
                </a:lnTo>
                <a:lnTo>
                  <a:pt x="1282381" y="74909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7925" y="417107"/>
            <a:ext cx="2538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2400" b="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20" dirty="0">
                <a:solidFill>
                  <a:srgbClr val="FFFFFF"/>
                </a:solidFill>
                <a:latin typeface="Verdana"/>
                <a:cs typeface="Verdana"/>
              </a:rPr>
              <a:t>Diagnostic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67052" y="0"/>
            <a:ext cx="525309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25" y="3276899"/>
            <a:ext cx="1645374" cy="1645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6350" y="0"/>
            <a:ext cx="4057650" cy="5143500"/>
          </a:xfrm>
          <a:custGeom>
            <a:avLst/>
            <a:gdLst/>
            <a:ahLst/>
            <a:cxnLst/>
            <a:rect l="l" t="t" r="r" b="b"/>
            <a:pathLst>
              <a:path w="4057650" h="5143500">
                <a:moveTo>
                  <a:pt x="4057649" y="5143499"/>
                </a:moveTo>
                <a:lnTo>
                  <a:pt x="2666299" y="5143499"/>
                </a:lnTo>
                <a:lnTo>
                  <a:pt x="0" y="0"/>
                </a:lnTo>
                <a:lnTo>
                  <a:pt x="4057649" y="0"/>
                </a:lnTo>
                <a:lnTo>
                  <a:pt x="4057649" y="5143499"/>
                </a:lnTo>
                <a:close/>
              </a:path>
            </a:pathLst>
          </a:custGeom>
          <a:solidFill>
            <a:srgbClr val="FFFFFF">
              <a:alpha val="17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94399"/>
            <a:ext cx="7753350" cy="749300"/>
          </a:xfrm>
          <a:custGeom>
            <a:avLst/>
            <a:gdLst/>
            <a:ahLst/>
            <a:cxnLst/>
            <a:rect l="l" t="t" r="r" b="b"/>
            <a:pathLst>
              <a:path w="7753350" h="749300">
                <a:moveTo>
                  <a:pt x="7753349" y="749099"/>
                </a:moveTo>
                <a:lnTo>
                  <a:pt x="0" y="749099"/>
                </a:lnTo>
                <a:lnTo>
                  <a:pt x="0" y="0"/>
                </a:lnTo>
                <a:lnTo>
                  <a:pt x="7367248" y="0"/>
                </a:lnTo>
                <a:lnTo>
                  <a:pt x="7753349" y="74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474" y="4166399"/>
            <a:ext cx="8115934" cy="228600"/>
          </a:xfrm>
          <a:custGeom>
            <a:avLst/>
            <a:gdLst/>
            <a:ahLst/>
            <a:cxnLst/>
            <a:rect l="l" t="t" r="r" b="b"/>
            <a:pathLst>
              <a:path w="8115934" h="228600">
                <a:moveTo>
                  <a:pt x="8115525" y="227999"/>
                </a:moveTo>
                <a:lnTo>
                  <a:pt x="117515" y="227999"/>
                </a:lnTo>
                <a:lnTo>
                  <a:pt x="0" y="0"/>
                </a:lnTo>
                <a:lnTo>
                  <a:pt x="8115525" y="0"/>
                </a:lnTo>
                <a:lnTo>
                  <a:pt x="8115525" y="2279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1500" y="1915491"/>
            <a:ext cx="2550160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25" dirty="0">
                <a:solidFill>
                  <a:srgbClr val="FFFFFF"/>
                </a:solidFill>
                <a:latin typeface="Verdana"/>
                <a:cs typeface="Verdana"/>
              </a:rPr>
              <a:t>4.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800" spc="-605" dirty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32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371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40" dirty="0">
                <a:solidFill>
                  <a:srgbClr val="FFFFFF"/>
                </a:solidFill>
                <a:latin typeface="Verdana"/>
                <a:cs typeface="Verdana"/>
              </a:rPr>
              <a:t>Recommendations </a:t>
            </a:r>
            <a:r>
              <a:rPr sz="2400" b="0" spc="-2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15" dirty="0">
                <a:solidFill>
                  <a:srgbClr val="FFFFFF"/>
                </a:solidFill>
                <a:latin typeface="Verdana"/>
                <a:cs typeface="Verdana"/>
              </a:rPr>
              <a:t>Nintendo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26110" marR="5080" indent="-473709">
              <a:lnSpc>
                <a:spcPts val="3829"/>
              </a:lnSpc>
              <a:spcBef>
                <a:spcPts val="235"/>
              </a:spcBef>
              <a:buFont typeface="Arial"/>
              <a:buChar char="●"/>
              <a:tabLst>
                <a:tab pos="626110" algn="l"/>
                <a:tab pos="626745" algn="l"/>
              </a:tabLst>
            </a:pPr>
            <a:r>
              <a:rPr spc="125" dirty="0"/>
              <a:t>Focus</a:t>
            </a:r>
            <a:r>
              <a:rPr spc="-195" dirty="0"/>
              <a:t> </a:t>
            </a:r>
            <a:r>
              <a:rPr spc="60" dirty="0"/>
              <a:t>on</a:t>
            </a:r>
            <a:r>
              <a:rPr spc="-160" dirty="0"/>
              <a:t> </a:t>
            </a:r>
            <a:r>
              <a:rPr spc="70" dirty="0">
                <a:solidFill>
                  <a:srgbClr val="FF8700"/>
                </a:solidFill>
              </a:rPr>
              <a:t>Sports</a:t>
            </a:r>
            <a:r>
              <a:rPr spc="-190" dirty="0">
                <a:solidFill>
                  <a:srgbClr val="FF8700"/>
                </a:solidFill>
              </a:rPr>
              <a:t> </a:t>
            </a:r>
            <a:r>
              <a:rPr spc="-90" dirty="0"/>
              <a:t>globally,</a:t>
            </a:r>
            <a:r>
              <a:rPr spc="-185" dirty="0"/>
              <a:t> </a:t>
            </a:r>
            <a:r>
              <a:rPr spc="-15" dirty="0">
                <a:solidFill>
                  <a:srgbClr val="FF8700"/>
                </a:solidFill>
              </a:rPr>
              <a:t>Platform </a:t>
            </a:r>
            <a:r>
              <a:rPr spc="-15" dirty="0"/>
              <a:t> </a:t>
            </a:r>
            <a:r>
              <a:rPr spc="-65" dirty="0"/>
              <a:t>in</a:t>
            </a:r>
            <a:r>
              <a:rPr spc="-185" dirty="0"/>
              <a:t> </a:t>
            </a:r>
            <a:r>
              <a:rPr spc="70" dirty="0"/>
              <a:t>Japan</a:t>
            </a:r>
          </a:p>
          <a:p>
            <a:pPr marL="626110" indent="-473709">
              <a:lnSpc>
                <a:spcPts val="3685"/>
              </a:lnSpc>
              <a:buFont typeface="Arial"/>
              <a:buChar char="●"/>
              <a:tabLst>
                <a:tab pos="626110" algn="l"/>
                <a:tab pos="626745" algn="l"/>
              </a:tabLst>
            </a:pPr>
            <a:r>
              <a:rPr spc="130" dirty="0"/>
              <a:t>Make</a:t>
            </a:r>
            <a:r>
              <a:rPr spc="-185" dirty="0"/>
              <a:t> </a:t>
            </a:r>
            <a:r>
              <a:rPr spc="60" dirty="0">
                <a:solidFill>
                  <a:srgbClr val="FF8700"/>
                </a:solidFill>
              </a:rPr>
              <a:t>console</a:t>
            </a:r>
            <a:r>
              <a:rPr spc="-175" dirty="0">
                <a:solidFill>
                  <a:srgbClr val="FF8700"/>
                </a:solidFill>
              </a:rPr>
              <a:t> </a:t>
            </a:r>
            <a:r>
              <a:rPr spc="135" dirty="0"/>
              <a:t>games</a:t>
            </a:r>
            <a:r>
              <a:rPr spc="-185" dirty="0"/>
              <a:t> </a:t>
            </a:r>
            <a:r>
              <a:rPr spc="-45" dirty="0"/>
              <a:t>for</a:t>
            </a:r>
            <a:r>
              <a:rPr spc="-180" dirty="0"/>
              <a:t> </a:t>
            </a:r>
            <a:r>
              <a:rPr spc="-15" dirty="0"/>
              <a:t>North</a:t>
            </a:r>
          </a:p>
          <a:p>
            <a:pPr marL="626110" marR="262255">
              <a:lnSpc>
                <a:spcPts val="3820"/>
              </a:lnSpc>
              <a:spcBef>
                <a:spcPts val="135"/>
              </a:spcBef>
            </a:pPr>
            <a:r>
              <a:rPr spc="15" dirty="0"/>
              <a:t>America </a:t>
            </a:r>
            <a:r>
              <a:rPr spc="25" dirty="0"/>
              <a:t>and </a:t>
            </a:r>
            <a:r>
              <a:rPr spc="-80" dirty="0"/>
              <a:t>Europe, </a:t>
            </a:r>
            <a:r>
              <a:rPr spc="-60" dirty="0">
                <a:solidFill>
                  <a:srgbClr val="FF8700"/>
                </a:solidFill>
              </a:rPr>
              <a:t>portable</a:t>
            </a:r>
            <a:r>
              <a:rPr spc="-655" dirty="0">
                <a:solidFill>
                  <a:srgbClr val="FF8700"/>
                </a:solidFill>
              </a:rPr>
              <a:t> </a:t>
            </a:r>
            <a:r>
              <a:rPr spc="-50" dirty="0"/>
              <a:t>for  </a:t>
            </a:r>
            <a:r>
              <a:rPr spc="70" dirty="0"/>
              <a:t>Japan</a:t>
            </a:r>
          </a:p>
        </p:txBody>
      </p:sp>
      <p:sp>
        <p:nvSpPr>
          <p:cNvPr id="5" name="object 5"/>
          <p:cNvSpPr/>
          <p:nvPr/>
        </p:nvSpPr>
        <p:spPr>
          <a:xfrm>
            <a:off x="6254100" y="3484375"/>
            <a:ext cx="2046791" cy="14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2199" y="874081"/>
            <a:ext cx="8155305" cy="387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7925" y="159982"/>
            <a:ext cx="173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sz="2400" b="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25" dirty="0">
                <a:solidFill>
                  <a:srgbClr val="FFFFFF"/>
                </a:solidFill>
                <a:latin typeface="Verdana"/>
                <a:cs typeface="Verdana"/>
              </a:rPr>
              <a:t>strategy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46275" y="1560125"/>
            <a:ext cx="768176" cy="671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0899" y="1105975"/>
            <a:ext cx="687724" cy="671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2575" y="1611969"/>
            <a:ext cx="768174" cy="677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6075" y="1105215"/>
            <a:ext cx="768174" cy="9585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9525" y="1524587"/>
            <a:ext cx="768175" cy="852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6874" y="257475"/>
            <a:ext cx="768175" cy="852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0600" y="2281003"/>
            <a:ext cx="768174" cy="733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925" y="444758"/>
            <a:ext cx="3017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45" dirty="0">
                <a:solidFill>
                  <a:srgbClr val="FFFFFF"/>
                </a:solidFill>
                <a:latin typeface="Verdana"/>
                <a:cs typeface="Verdana"/>
              </a:rPr>
              <a:t>Where </a:t>
            </a:r>
            <a:r>
              <a:rPr sz="2400" spc="-325" dirty="0">
                <a:solidFill>
                  <a:srgbClr val="FFFFFF"/>
                </a:solidFill>
                <a:latin typeface="Verdana"/>
                <a:cs typeface="Verdana"/>
              </a:rPr>
              <a:t>marketing</a:t>
            </a:r>
            <a:r>
              <a:rPr sz="2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15" dirty="0">
                <a:solidFill>
                  <a:srgbClr val="FFFFFF"/>
                </a:solidFill>
                <a:latin typeface="Verdana"/>
                <a:cs typeface="Verdana"/>
              </a:rPr>
              <a:t>matters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424" y="1358686"/>
            <a:ext cx="7115809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85" dirty="0">
                <a:solidFill>
                  <a:srgbClr val="FF8700"/>
                </a:solidFill>
                <a:latin typeface="Trebuchet MS"/>
                <a:cs typeface="Trebuchet MS"/>
              </a:rPr>
              <a:t>Critic</a:t>
            </a:r>
            <a:r>
              <a:rPr sz="3600" spc="-204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8700"/>
                </a:solidFill>
                <a:latin typeface="Trebuchet MS"/>
                <a:cs typeface="Trebuchet MS"/>
              </a:rPr>
              <a:t>Score</a:t>
            </a:r>
            <a:r>
              <a:rPr sz="3600" spc="-155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latin typeface="Trebuchet MS"/>
                <a:cs typeface="Trebuchet MS"/>
              </a:rPr>
              <a:t>is</a:t>
            </a:r>
            <a:r>
              <a:rPr sz="3600" spc="-200" dirty="0">
                <a:latin typeface="Trebuchet MS"/>
                <a:cs typeface="Trebuchet MS"/>
              </a:rPr>
              <a:t> </a:t>
            </a:r>
            <a:r>
              <a:rPr sz="3600" spc="5" dirty="0">
                <a:latin typeface="Trebuchet MS"/>
                <a:cs typeface="Trebuchet MS"/>
              </a:rPr>
              <a:t>more</a:t>
            </a:r>
            <a:r>
              <a:rPr sz="3600" spc="-200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influential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45" dirty="0">
                <a:latin typeface="Trebuchet MS"/>
                <a:cs typeface="Trebuchet MS"/>
              </a:rPr>
              <a:t>than  </a:t>
            </a:r>
            <a:r>
              <a:rPr sz="3600" spc="35" dirty="0">
                <a:latin typeface="Trebuchet MS"/>
                <a:cs typeface="Trebuchet MS"/>
              </a:rPr>
              <a:t>User </a:t>
            </a:r>
            <a:r>
              <a:rPr sz="3600" spc="70" dirty="0">
                <a:latin typeface="Trebuchet MS"/>
                <a:cs typeface="Trebuchet MS"/>
              </a:rPr>
              <a:t>Score</a:t>
            </a:r>
            <a:r>
              <a:rPr sz="3600" spc="-700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to </a:t>
            </a:r>
            <a:r>
              <a:rPr sz="3600" spc="-85" dirty="0">
                <a:latin typeface="Trebuchet MS"/>
                <a:cs typeface="Trebuchet MS"/>
              </a:rPr>
              <a:t>drive </a:t>
            </a:r>
            <a:r>
              <a:rPr sz="3600" spc="114" dirty="0">
                <a:latin typeface="Trebuchet MS"/>
                <a:cs typeface="Trebuchet MS"/>
              </a:rPr>
              <a:t>sales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14800" y="2796797"/>
            <a:ext cx="3130124" cy="92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500" y="2819456"/>
            <a:ext cx="1778949" cy="1841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8800" y="3774648"/>
            <a:ext cx="3412199" cy="65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4302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30" dirty="0">
                <a:solidFill>
                  <a:srgbClr val="FFFFFF"/>
                </a:solidFill>
                <a:latin typeface="Verdana"/>
                <a:cs typeface="Verdana"/>
              </a:rPr>
              <a:t>More recommendations </a:t>
            </a:r>
            <a:r>
              <a:rPr sz="2400" b="0" spc="-2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15" dirty="0">
                <a:solidFill>
                  <a:srgbClr val="FFFFFF"/>
                </a:solidFill>
                <a:latin typeface="Verdana"/>
                <a:cs typeface="Verdana"/>
              </a:rPr>
              <a:t>Nintendo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7128" y="4283833"/>
            <a:ext cx="863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Trebuchet MS"/>
                <a:cs typeface="Trebuchet MS"/>
              </a:rPr>
              <a:t>Japan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2275" y="1460650"/>
            <a:ext cx="3154051" cy="2696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4173" y="4283833"/>
            <a:ext cx="3593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rebuchet MS"/>
                <a:cs typeface="Trebuchet MS"/>
              </a:rPr>
              <a:t>North </a:t>
            </a:r>
            <a:r>
              <a:rPr sz="2400" spc="10" dirty="0">
                <a:latin typeface="Trebuchet MS"/>
                <a:cs typeface="Trebuchet MS"/>
              </a:rPr>
              <a:t>America </a:t>
            </a:r>
            <a:r>
              <a:rPr sz="2400" spc="20" dirty="0">
                <a:latin typeface="Trebuchet MS"/>
                <a:cs typeface="Trebuchet MS"/>
              </a:rPr>
              <a:t>and</a:t>
            </a:r>
            <a:r>
              <a:rPr sz="2400" spc="-45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Europe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8825" y="1460650"/>
            <a:ext cx="1925856" cy="269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57550" cy="5143500"/>
          </a:xfrm>
          <a:custGeom>
            <a:avLst/>
            <a:gdLst/>
            <a:ahLst/>
            <a:cxnLst/>
            <a:rect l="l" t="t" r="r" b="b"/>
            <a:pathLst>
              <a:path w="3257550" h="5143500">
                <a:moveTo>
                  <a:pt x="32575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91250" y="0"/>
                </a:lnTo>
                <a:lnTo>
                  <a:pt x="3257549" y="51434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5980" cy="732155"/>
          </a:xfrm>
          <a:custGeom>
            <a:avLst/>
            <a:gdLst/>
            <a:ahLst/>
            <a:cxnLst/>
            <a:rect l="l" t="t" r="r" b="b"/>
            <a:pathLst>
              <a:path w="855980" h="732155">
                <a:moveTo>
                  <a:pt x="855662" y="731538"/>
                </a:moveTo>
                <a:lnTo>
                  <a:pt x="0" y="731538"/>
                </a:lnTo>
                <a:lnTo>
                  <a:pt x="0" y="0"/>
                </a:lnTo>
                <a:lnTo>
                  <a:pt x="478613" y="0"/>
                </a:lnTo>
                <a:lnTo>
                  <a:pt x="855662" y="731538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077" y="0"/>
            <a:ext cx="513715" cy="739775"/>
          </a:xfrm>
          <a:custGeom>
            <a:avLst/>
            <a:gdLst/>
            <a:ahLst/>
            <a:cxnLst/>
            <a:rect l="l" t="t" r="r" b="b"/>
            <a:pathLst>
              <a:path w="513715" h="739775">
                <a:moveTo>
                  <a:pt x="513455" y="739575"/>
                </a:moveTo>
                <a:lnTo>
                  <a:pt x="383902" y="739575"/>
                </a:lnTo>
                <a:lnTo>
                  <a:pt x="0" y="0"/>
                </a:lnTo>
                <a:lnTo>
                  <a:pt x="129553" y="0"/>
                </a:lnTo>
                <a:lnTo>
                  <a:pt x="513455" y="739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374" y="4925850"/>
            <a:ext cx="8154034" cy="217804"/>
          </a:xfrm>
          <a:custGeom>
            <a:avLst/>
            <a:gdLst/>
            <a:ahLst/>
            <a:cxnLst/>
            <a:rect l="l" t="t" r="r" b="b"/>
            <a:pathLst>
              <a:path w="8154034" h="217804">
                <a:moveTo>
                  <a:pt x="8153625" y="217649"/>
                </a:moveTo>
                <a:lnTo>
                  <a:pt x="112181" y="217649"/>
                </a:lnTo>
                <a:lnTo>
                  <a:pt x="0" y="0"/>
                </a:lnTo>
                <a:lnTo>
                  <a:pt x="8153625" y="0"/>
                </a:lnTo>
                <a:lnTo>
                  <a:pt x="8153625" y="2176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37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325" y="1662870"/>
            <a:ext cx="26073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15" dirty="0">
                <a:solidFill>
                  <a:srgbClr val="FF8700"/>
                </a:solidFill>
                <a:latin typeface="Verdana"/>
                <a:cs typeface="Verdana"/>
              </a:rPr>
              <a:t>THANKS!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325" y="2767608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4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questions?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4400" y="1447567"/>
            <a:ext cx="63525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45" dirty="0">
                <a:solidFill>
                  <a:srgbClr val="222222"/>
                </a:solidFill>
                <a:latin typeface="Trebuchet MS"/>
                <a:cs typeface="Trebuchet MS"/>
              </a:rPr>
              <a:t>Count</a:t>
            </a:r>
            <a:r>
              <a:rPr sz="2600" b="1" spc="-1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20" dirty="0">
                <a:solidFill>
                  <a:srgbClr val="222222"/>
                </a:solidFill>
                <a:latin typeface="Trebuchet MS"/>
                <a:cs typeface="Trebuchet MS"/>
              </a:rPr>
              <a:t>of</a:t>
            </a:r>
            <a:r>
              <a:rPr sz="2600" b="1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30" dirty="0">
                <a:solidFill>
                  <a:srgbClr val="222222"/>
                </a:solidFill>
                <a:latin typeface="Trebuchet MS"/>
                <a:cs typeface="Trebuchet MS"/>
              </a:rPr>
              <a:t>Games</a:t>
            </a:r>
            <a:r>
              <a:rPr sz="2600" b="1" spc="-1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22222"/>
                </a:solidFill>
                <a:latin typeface="Trebuchet MS"/>
                <a:cs typeface="Trebuchet MS"/>
              </a:rPr>
              <a:t>by</a:t>
            </a:r>
            <a:r>
              <a:rPr sz="2600" b="1" spc="-1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85" dirty="0">
                <a:solidFill>
                  <a:srgbClr val="222222"/>
                </a:solidFill>
                <a:latin typeface="Trebuchet MS"/>
                <a:cs typeface="Trebuchet MS"/>
              </a:rPr>
              <a:t>Genre</a:t>
            </a:r>
            <a:r>
              <a:rPr sz="2600" b="1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85" dirty="0">
                <a:solidFill>
                  <a:srgbClr val="222222"/>
                </a:solidFill>
                <a:latin typeface="Trebuchet MS"/>
                <a:cs typeface="Trebuchet MS"/>
              </a:rPr>
              <a:t>in</a:t>
            </a:r>
            <a:r>
              <a:rPr sz="2600" b="1" spc="-1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22222"/>
                </a:solidFill>
                <a:latin typeface="Trebuchet MS"/>
                <a:cs typeface="Trebuchet MS"/>
              </a:rPr>
              <a:t>Each</a:t>
            </a:r>
            <a:r>
              <a:rPr sz="2600" b="1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22222"/>
                </a:solidFill>
                <a:latin typeface="Trebuchet MS"/>
                <a:cs typeface="Trebuchet MS"/>
              </a:rPr>
              <a:t>Platform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4411" y="441533"/>
            <a:ext cx="3007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35" dirty="0">
                <a:solidFill>
                  <a:srgbClr val="FFFFFF"/>
                </a:solidFill>
                <a:latin typeface="Verdana"/>
                <a:cs typeface="Verdana"/>
              </a:rPr>
              <a:t>Appendix </a:t>
            </a:r>
            <a:r>
              <a:rPr sz="2400" b="0" spc="-10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2400" b="0" spc="-345" dirty="0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sz="2400" b="0" spc="-6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90" dirty="0">
                <a:solidFill>
                  <a:srgbClr val="FFFFFF"/>
                </a:solidFill>
                <a:latin typeface="Verdana"/>
                <a:cs typeface="Verdana"/>
              </a:rPr>
              <a:t>way </a:t>
            </a:r>
            <a:r>
              <a:rPr sz="2400" b="0" spc="-290" dirty="0">
                <a:solidFill>
                  <a:srgbClr val="FFFFFF"/>
                </a:solidFill>
                <a:latin typeface="Verdana"/>
                <a:cs typeface="Verdana"/>
              </a:rPr>
              <a:t>table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55" y="246533"/>
            <a:ext cx="21462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38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47737" y="1993937"/>
          <a:ext cx="7239000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Wii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Series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Series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Sports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Actions/Adventure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Role-Play/Strategy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Misc/Puzzle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Simulation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Platform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95750" cy="5143500"/>
          </a:xfrm>
          <a:custGeom>
            <a:avLst/>
            <a:gdLst/>
            <a:ahLst/>
            <a:cxnLst/>
            <a:rect l="l" t="t" r="r" b="b"/>
            <a:pathLst>
              <a:path w="4095750" h="5143500">
                <a:moveTo>
                  <a:pt x="409574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1429450" y="0"/>
                </a:lnTo>
                <a:lnTo>
                  <a:pt x="409574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34514" cy="734695"/>
          </a:xfrm>
          <a:custGeom>
            <a:avLst/>
            <a:gdLst/>
            <a:ahLst/>
            <a:cxnLst/>
            <a:rect l="l" t="t" r="r" b="b"/>
            <a:pathLst>
              <a:path w="1834514" h="734695">
                <a:moveTo>
                  <a:pt x="1834299" y="734350"/>
                </a:moveTo>
                <a:lnTo>
                  <a:pt x="0" y="734350"/>
                </a:lnTo>
                <a:lnTo>
                  <a:pt x="0" y="0"/>
                </a:lnTo>
                <a:lnTo>
                  <a:pt x="1455801" y="0"/>
                </a:lnTo>
                <a:lnTo>
                  <a:pt x="1834299" y="73435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7772" y="0"/>
            <a:ext cx="61785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0" spc="-2220" dirty="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endParaRPr sz="15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8516" y="0"/>
            <a:ext cx="738505" cy="734695"/>
          </a:xfrm>
          <a:custGeom>
            <a:avLst/>
            <a:gdLst/>
            <a:ahLst/>
            <a:cxnLst/>
            <a:rect l="l" t="t" r="r" b="b"/>
            <a:pathLst>
              <a:path w="738505" h="734695">
                <a:moveTo>
                  <a:pt x="738231" y="734350"/>
                </a:moveTo>
                <a:lnTo>
                  <a:pt x="376831" y="734350"/>
                </a:lnTo>
                <a:lnTo>
                  <a:pt x="0" y="0"/>
                </a:lnTo>
                <a:lnTo>
                  <a:pt x="361399" y="0"/>
                </a:lnTo>
                <a:lnTo>
                  <a:pt x="738231" y="73435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7299" y="4394649"/>
            <a:ext cx="2186940" cy="749300"/>
          </a:xfrm>
          <a:custGeom>
            <a:avLst/>
            <a:gdLst/>
            <a:ahLst/>
            <a:cxnLst/>
            <a:rect l="l" t="t" r="r" b="b"/>
            <a:pathLst>
              <a:path w="2186940" h="749300">
                <a:moveTo>
                  <a:pt x="2186700" y="748849"/>
                </a:moveTo>
                <a:lnTo>
                  <a:pt x="385971" y="748849"/>
                </a:lnTo>
                <a:lnTo>
                  <a:pt x="0" y="0"/>
                </a:lnTo>
                <a:lnTo>
                  <a:pt x="2186700" y="0"/>
                </a:lnTo>
                <a:lnTo>
                  <a:pt x="2186700" y="748849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547" y="4394649"/>
            <a:ext cx="746125" cy="749300"/>
          </a:xfrm>
          <a:custGeom>
            <a:avLst/>
            <a:gdLst/>
            <a:ahLst/>
            <a:cxnLst/>
            <a:rect l="l" t="t" r="r" b="b"/>
            <a:pathLst>
              <a:path w="746125" h="749300">
                <a:moveTo>
                  <a:pt x="745799" y="749099"/>
                </a:moveTo>
                <a:lnTo>
                  <a:pt x="384399" y="749099"/>
                </a:lnTo>
                <a:lnTo>
                  <a:pt x="0" y="0"/>
                </a:lnTo>
                <a:lnTo>
                  <a:pt x="361399" y="0"/>
                </a:lnTo>
                <a:lnTo>
                  <a:pt x="745799" y="7490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3400" y="1886686"/>
            <a:ext cx="6535420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i="1" spc="-215" dirty="0">
                <a:solidFill>
                  <a:srgbClr val="222222"/>
                </a:solidFill>
                <a:latin typeface="Arial"/>
                <a:cs typeface="Arial"/>
              </a:rPr>
              <a:t>We </a:t>
            </a:r>
            <a:r>
              <a:rPr sz="3600" i="1" spc="-80" dirty="0">
                <a:solidFill>
                  <a:srgbClr val="222222"/>
                </a:solidFill>
                <a:latin typeface="Arial"/>
                <a:cs typeface="Arial"/>
              </a:rPr>
              <a:t>are </a:t>
            </a:r>
            <a:r>
              <a:rPr sz="3600" i="1" spc="-10" dirty="0">
                <a:solidFill>
                  <a:srgbClr val="222222"/>
                </a:solidFill>
                <a:latin typeface="Arial"/>
                <a:cs typeface="Arial"/>
              </a:rPr>
              <a:t>trying </a:t>
            </a:r>
            <a:r>
              <a:rPr sz="3600" i="1" spc="75" dirty="0">
                <a:solidFill>
                  <a:srgbClr val="222222"/>
                </a:solidFill>
                <a:latin typeface="Arial"/>
                <a:cs typeface="Arial"/>
              </a:rPr>
              <a:t>to </a:t>
            </a:r>
            <a:r>
              <a:rPr sz="3600" i="1" spc="5" dirty="0">
                <a:solidFill>
                  <a:srgbClr val="222222"/>
                </a:solidFill>
                <a:latin typeface="Arial"/>
                <a:cs typeface="Arial"/>
              </a:rPr>
              <a:t>predict </a:t>
            </a:r>
            <a:r>
              <a:rPr sz="3600" i="1" spc="-2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3600" i="1" spc="-55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3600" i="1" spc="-35" dirty="0">
                <a:solidFill>
                  <a:srgbClr val="222222"/>
                </a:solidFill>
                <a:latin typeface="Arial"/>
                <a:cs typeface="Arial"/>
              </a:rPr>
              <a:t>sales  </a:t>
            </a:r>
            <a:r>
              <a:rPr sz="3600" i="1" spc="-60" dirty="0">
                <a:solidFill>
                  <a:srgbClr val="222222"/>
                </a:solidFill>
                <a:latin typeface="Arial"/>
                <a:cs typeface="Arial"/>
              </a:rPr>
              <a:t>and </a:t>
            </a:r>
            <a:r>
              <a:rPr sz="3600" i="1" spc="-50" dirty="0">
                <a:solidFill>
                  <a:srgbClr val="222222"/>
                </a:solidFill>
                <a:latin typeface="Arial"/>
                <a:cs typeface="Arial"/>
              </a:rPr>
              <a:t>make </a:t>
            </a:r>
            <a:r>
              <a:rPr sz="3600" i="1" spc="-10" dirty="0">
                <a:solidFill>
                  <a:srgbClr val="222222"/>
                </a:solidFill>
                <a:latin typeface="Arial"/>
                <a:cs typeface="Arial"/>
              </a:rPr>
              <a:t>recommendations </a:t>
            </a:r>
            <a:r>
              <a:rPr sz="3600" i="1" spc="70" dirty="0">
                <a:solidFill>
                  <a:srgbClr val="222222"/>
                </a:solidFill>
                <a:latin typeface="Arial"/>
                <a:cs typeface="Arial"/>
              </a:rPr>
              <a:t>to  </a:t>
            </a:r>
            <a:r>
              <a:rPr sz="3600" i="1" spc="-25" dirty="0">
                <a:solidFill>
                  <a:srgbClr val="222222"/>
                </a:solidFill>
                <a:latin typeface="Arial"/>
                <a:cs typeface="Arial"/>
              </a:rPr>
              <a:t>Nintendo </a:t>
            </a:r>
            <a:r>
              <a:rPr sz="3600" i="1" spc="70" dirty="0">
                <a:solidFill>
                  <a:srgbClr val="222222"/>
                </a:solidFill>
                <a:latin typeface="Arial"/>
                <a:cs typeface="Arial"/>
              </a:rPr>
              <a:t>for </a:t>
            </a:r>
            <a:r>
              <a:rPr sz="3600" i="1" spc="-20" dirty="0">
                <a:solidFill>
                  <a:srgbClr val="222222"/>
                </a:solidFill>
                <a:latin typeface="Arial"/>
                <a:cs typeface="Arial"/>
              </a:rPr>
              <a:t>the </a:t>
            </a:r>
            <a:r>
              <a:rPr sz="3600" i="1" spc="-30" dirty="0">
                <a:solidFill>
                  <a:srgbClr val="222222"/>
                </a:solidFill>
                <a:latin typeface="Arial"/>
                <a:cs typeface="Arial"/>
              </a:rPr>
              <a:t>next </a:t>
            </a:r>
            <a:r>
              <a:rPr sz="3600" i="1" spc="-25" dirty="0">
                <a:solidFill>
                  <a:srgbClr val="FF8700"/>
                </a:solidFill>
                <a:latin typeface="Arial"/>
                <a:cs typeface="Arial"/>
              </a:rPr>
              <a:t>5</a:t>
            </a:r>
            <a:r>
              <a:rPr sz="3600" i="1" spc="-570" dirty="0">
                <a:solidFill>
                  <a:srgbClr val="FF8700"/>
                </a:solidFill>
                <a:latin typeface="Arial"/>
                <a:cs typeface="Arial"/>
              </a:rPr>
              <a:t> </a:t>
            </a:r>
            <a:r>
              <a:rPr sz="3600" i="1" spc="-75" dirty="0">
                <a:solidFill>
                  <a:srgbClr val="FF8700"/>
                </a:solidFill>
                <a:latin typeface="Arial"/>
                <a:cs typeface="Arial"/>
              </a:rPr>
              <a:t>years.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6350" y="0"/>
            <a:ext cx="4057650" cy="5143500"/>
          </a:xfrm>
          <a:custGeom>
            <a:avLst/>
            <a:gdLst/>
            <a:ahLst/>
            <a:cxnLst/>
            <a:rect l="l" t="t" r="r" b="b"/>
            <a:pathLst>
              <a:path w="4057650" h="5143500">
                <a:moveTo>
                  <a:pt x="4057649" y="5143499"/>
                </a:moveTo>
                <a:lnTo>
                  <a:pt x="2666299" y="5143499"/>
                </a:lnTo>
                <a:lnTo>
                  <a:pt x="0" y="0"/>
                </a:lnTo>
                <a:lnTo>
                  <a:pt x="4057649" y="0"/>
                </a:lnTo>
                <a:lnTo>
                  <a:pt x="4057649" y="5143499"/>
                </a:lnTo>
                <a:close/>
              </a:path>
            </a:pathLst>
          </a:custGeom>
          <a:solidFill>
            <a:srgbClr val="FFFFFF">
              <a:alpha val="17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94399"/>
            <a:ext cx="7753350" cy="749300"/>
          </a:xfrm>
          <a:custGeom>
            <a:avLst/>
            <a:gdLst/>
            <a:ahLst/>
            <a:cxnLst/>
            <a:rect l="l" t="t" r="r" b="b"/>
            <a:pathLst>
              <a:path w="7753350" h="749300">
                <a:moveTo>
                  <a:pt x="7753349" y="749099"/>
                </a:moveTo>
                <a:lnTo>
                  <a:pt x="0" y="749099"/>
                </a:lnTo>
                <a:lnTo>
                  <a:pt x="0" y="0"/>
                </a:lnTo>
                <a:lnTo>
                  <a:pt x="7367248" y="0"/>
                </a:lnTo>
                <a:lnTo>
                  <a:pt x="7753349" y="74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474" y="4166399"/>
            <a:ext cx="8115934" cy="228600"/>
          </a:xfrm>
          <a:custGeom>
            <a:avLst/>
            <a:gdLst/>
            <a:ahLst/>
            <a:cxnLst/>
            <a:rect l="l" t="t" r="r" b="b"/>
            <a:pathLst>
              <a:path w="8115934" h="228600">
                <a:moveTo>
                  <a:pt x="8115525" y="227999"/>
                </a:moveTo>
                <a:lnTo>
                  <a:pt x="117515" y="227999"/>
                </a:lnTo>
                <a:lnTo>
                  <a:pt x="0" y="0"/>
                </a:lnTo>
                <a:lnTo>
                  <a:pt x="8115525" y="0"/>
                </a:lnTo>
                <a:lnTo>
                  <a:pt x="8115525" y="2279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01500" y="1915491"/>
            <a:ext cx="3475354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850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800" b="0" spc="-76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4800" b="0" spc="-8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800" b="0" spc="-555" dirty="0">
                <a:solidFill>
                  <a:srgbClr val="FFFFFF"/>
                </a:solidFill>
                <a:latin typeface="Verdana"/>
                <a:cs typeface="Verdana"/>
              </a:rPr>
              <a:t>Collection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925" y="444758"/>
            <a:ext cx="226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45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24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0" dirty="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6025" y="1564009"/>
            <a:ext cx="6750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100">
              <a:lnSpc>
                <a:spcPct val="100000"/>
              </a:lnSpc>
              <a:spcBef>
                <a:spcPts val="100"/>
              </a:spcBef>
              <a:tabLst>
                <a:tab pos="431165" algn="l"/>
              </a:tabLst>
            </a:pPr>
            <a:r>
              <a:rPr sz="3000" dirty="0">
                <a:solidFill>
                  <a:srgbClr val="FF8700"/>
                </a:solidFill>
                <a:latin typeface="MS PGothic"/>
                <a:cs typeface="MS PGothic"/>
              </a:rPr>
              <a:t>▸	</a:t>
            </a:r>
            <a:r>
              <a:rPr sz="3000" spc="10" dirty="0">
                <a:solidFill>
                  <a:srgbClr val="222222"/>
                </a:solidFill>
                <a:latin typeface="Trebuchet MS"/>
                <a:cs typeface="Trebuchet MS"/>
              </a:rPr>
              <a:t>Video</a:t>
            </a:r>
            <a:r>
              <a:rPr sz="30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222222"/>
                </a:solidFill>
                <a:latin typeface="Trebuchet MS"/>
                <a:cs typeface="Trebuchet MS"/>
              </a:rPr>
              <a:t>game</a:t>
            </a:r>
            <a:r>
              <a:rPr sz="3000" spc="-16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222222"/>
                </a:solidFill>
                <a:latin typeface="Trebuchet MS"/>
                <a:cs typeface="Trebuchet MS"/>
              </a:rPr>
              <a:t>sales,</a:t>
            </a:r>
            <a:r>
              <a:rPr sz="30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222222"/>
                </a:solidFill>
                <a:latin typeface="Trebuchet MS"/>
                <a:cs typeface="Trebuchet MS"/>
              </a:rPr>
              <a:t>with</a:t>
            </a:r>
            <a:r>
              <a:rPr sz="30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222222"/>
                </a:solidFill>
                <a:latin typeface="Trebuchet MS"/>
                <a:cs typeface="Trebuchet MS"/>
              </a:rPr>
              <a:t>review</a:t>
            </a:r>
            <a:r>
              <a:rPr sz="30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222222"/>
                </a:solidFill>
                <a:latin typeface="Trebuchet MS"/>
                <a:cs typeface="Trebuchet MS"/>
              </a:rPr>
              <a:t>scores  </a:t>
            </a:r>
            <a:r>
              <a:rPr sz="3000" spc="20" dirty="0">
                <a:solidFill>
                  <a:srgbClr val="222222"/>
                </a:solidFill>
                <a:latin typeface="Trebuchet MS"/>
                <a:cs typeface="Trebuchet MS"/>
              </a:rPr>
              <a:t>and</a:t>
            </a:r>
            <a:r>
              <a:rPr sz="3000" spc="-17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5" dirty="0">
                <a:solidFill>
                  <a:srgbClr val="222222"/>
                </a:solidFill>
                <a:latin typeface="Trebuchet MS"/>
                <a:cs typeface="Trebuchet MS"/>
              </a:rPr>
              <a:t>ratings</a:t>
            </a:r>
            <a:r>
              <a:rPr sz="3000" spc="-17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222222"/>
                </a:solidFill>
                <a:latin typeface="Trebuchet MS"/>
                <a:cs typeface="Trebuchet MS"/>
              </a:rPr>
              <a:t>for</a:t>
            </a:r>
            <a:r>
              <a:rPr sz="3000" spc="-1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222222"/>
                </a:solidFill>
                <a:latin typeface="Trebuchet MS"/>
                <a:cs typeface="Trebuchet MS"/>
              </a:rPr>
              <a:t>205</a:t>
            </a:r>
            <a:r>
              <a:rPr sz="3000" spc="-17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222222"/>
                </a:solidFill>
                <a:latin typeface="Trebuchet MS"/>
                <a:cs typeface="Trebuchet MS"/>
              </a:rPr>
              <a:t>Nintendo</a:t>
            </a:r>
            <a:r>
              <a:rPr sz="3000" spc="-17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222222"/>
                </a:solidFill>
                <a:latin typeface="Trebuchet MS"/>
                <a:cs typeface="Trebuchet MS"/>
              </a:rPr>
              <a:t>games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5200" y="3026712"/>
            <a:ext cx="1510699" cy="1443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8560" y="2854800"/>
            <a:ext cx="1361045" cy="1711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444758"/>
            <a:ext cx="226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45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2400" b="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0" spc="-300" dirty="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300" y="2141299"/>
            <a:ext cx="1405074" cy="1753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4249" y="1416324"/>
            <a:ext cx="2153285" cy="3134360"/>
          </a:xfrm>
          <a:custGeom>
            <a:avLst/>
            <a:gdLst/>
            <a:ahLst/>
            <a:cxnLst/>
            <a:rect l="l" t="t" r="r" b="b"/>
            <a:pathLst>
              <a:path w="2153285" h="3134360">
                <a:moveTo>
                  <a:pt x="0" y="0"/>
                </a:moveTo>
                <a:lnTo>
                  <a:pt x="2153099" y="0"/>
                </a:lnTo>
                <a:lnTo>
                  <a:pt x="2153099" y="3134099"/>
                </a:lnTo>
                <a:lnTo>
                  <a:pt x="0" y="31340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21074" y="1416324"/>
            <a:ext cx="2153285" cy="3134360"/>
          </a:xfrm>
          <a:custGeom>
            <a:avLst/>
            <a:gdLst/>
            <a:ahLst/>
            <a:cxnLst/>
            <a:rect l="l" t="t" r="r" b="b"/>
            <a:pathLst>
              <a:path w="2153285" h="3134360">
                <a:moveTo>
                  <a:pt x="0" y="0"/>
                </a:moveTo>
                <a:lnTo>
                  <a:pt x="2153099" y="0"/>
                </a:lnTo>
                <a:lnTo>
                  <a:pt x="2153099" y="3134099"/>
                </a:lnTo>
                <a:lnTo>
                  <a:pt x="0" y="3134099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7899" y="1416324"/>
            <a:ext cx="2153285" cy="3134360"/>
          </a:xfrm>
          <a:custGeom>
            <a:avLst/>
            <a:gdLst/>
            <a:ahLst/>
            <a:cxnLst/>
            <a:rect l="l" t="t" r="r" b="b"/>
            <a:pathLst>
              <a:path w="2153284" h="3134360">
                <a:moveTo>
                  <a:pt x="0" y="0"/>
                </a:moveTo>
                <a:lnTo>
                  <a:pt x="2153099" y="0"/>
                </a:lnTo>
                <a:lnTo>
                  <a:pt x="2153099" y="3134099"/>
                </a:lnTo>
                <a:lnTo>
                  <a:pt x="0" y="31340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>
              <a:alpha val="8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79749" y="1491139"/>
            <a:ext cx="1530985" cy="2768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25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50" dirty="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  <a:p>
            <a:pPr marL="113030" algn="ctr">
              <a:lnSpc>
                <a:spcPct val="100000"/>
              </a:lnSpc>
              <a:spcBef>
                <a:spcPts val="1200"/>
              </a:spcBef>
            </a:pP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Release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60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70" dirty="0">
                <a:solidFill>
                  <a:srgbClr val="FFFFFF"/>
                </a:solidFill>
                <a:latin typeface="Trebuchet MS"/>
                <a:cs typeface="Trebuchet MS"/>
              </a:rPr>
              <a:t>Genre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6162" y="1583940"/>
            <a:ext cx="1459230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128905" indent="-355600">
              <a:lnSpc>
                <a:spcPct val="115599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55" dirty="0">
                <a:solidFill>
                  <a:srgbClr val="FFFFFF"/>
                </a:solidFill>
                <a:latin typeface="Trebuchet MS"/>
                <a:cs typeface="Trebuchet MS"/>
              </a:rPr>
              <a:t>North  </a:t>
            </a:r>
            <a:r>
              <a:rPr sz="2000" b="1" spc="-25" dirty="0">
                <a:solidFill>
                  <a:srgbClr val="FFFFFF"/>
                </a:solidFill>
                <a:latin typeface="Trebuchet MS"/>
                <a:cs typeface="Trebuchet MS"/>
              </a:rPr>
              <a:t>America  </a:t>
            </a: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2000">
              <a:latin typeface="Trebuchet MS"/>
              <a:cs typeface="Trebuchet MS"/>
            </a:endParaRPr>
          </a:p>
          <a:p>
            <a:pPr marL="367665" marR="5080" indent="-355600">
              <a:lnSpc>
                <a:spcPct val="115599"/>
              </a:lnSpc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50" dirty="0">
                <a:solidFill>
                  <a:srgbClr val="FFFFFF"/>
                </a:solidFill>
                <a:latin typeface="Trebuchet MS"/>
                <a:cs typeface="Trebuchet MS"/>
              </a:rPr>
              <a:t>European  </a:t>
            </a: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2000">
              <a:latin typeface="Trebuchet MS"/>
              <a:cs typeface="Trebuchet MS"/>
            </a:endParaRPr>
          </a:p>
          <a:p>
            <a:pPr marL="367665" marR="384810" indent="-355600">
              <a:lnSpc>
                <a:spcPct val="115599"/>
              </a:lnSpc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Japan  </a:t>
            </a: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5474" y="1452489"/>
            <a:ext cx="1758314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43180" indent="-355600">
              <a:lnSpc>
                <a:spcPct val="15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50" dirty="0">
                <a:solidFill>
                  <a:srgbClr val="FFFFFF"/>
                </a:solidFill>
                <a:latin typeface="Trebuchet MS"/>
                <a:cs typeface="Trebuchet MS"/>
              </a:rPr>
              <a:t>Critic</a:t>
            </a:r>
            <a:r>
              <a:rPr sz="20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Score  </a:t>
            </a:r>
            <a:r>
              <a:rPr sz="2000" b="1" spc="-35" dirty="0">
                <a:solidFill>
                  <a:srgbClr val="FFFFFF"/>
                </a:solidFill>
                <a:latin typeface="Trebuchet MS"/>
                <a:cs typeface="Trebuchet MS"/>
              </a:rPr>
              <a:t>(Metacritic)</a:t>
            </a:r>
            <a:endParaRPr sz="2000">
              <a:latin typeface="Trebuchet MS"/>
              <a:cs typeface="Trebuchet MS"/>
            </a:endParaRPr>
          </a:p>
          <a:p>
            <a:pPr marL="367665" marR="43180" indent="-355600">
              <a:lnSpc>
                <a:spcPct val="150000"/>
              </a:lnSpc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2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Score  </a:t>
            </a:r>
            <a:r>
              <a:rPr sz="2000" b="1" spc="-35" dirty="0">
                <a:solidFill>
                  <a:srgbClr val="FFFFFF"/>
                </a:solidFill>
                <a:latin typeface="Trebuchet MS"/>
                <a:cs typeface="Trebuchet MS"/>
              </a:rPr>
              <a:t>(Metacritic)</a:t>
            </a:r>
            <a:endParaRPr sz="2000">
              <a:latin typeface="Trebuchet MS"/>
              <a:cs typeface="Trebuchet MS"/>
            </a:endParaRPr>
          </a:p>
          <a:p>
            <a:pPr marL="367665" marR="5080" indent="-355600">
              <a:lnSpc>
                <a:spcPct val="150000"/>
              </a:lnSpc>
              <a:tabLst>
                <a:tab pos="367665" algn="l"/>
              </a:tabLst>
            </a:pPr>
            <a:r>
              <a:rPr sz="2000" b="1" spc="-10" dirty="0">
                <a:solidFill>
                  <a:srgbClr val="FFFFFF"/>
                </a:solidFill>
                <a:latin typeface="MS PGothic"/>
                <a:cs typeface="MS PGothic"/>
              </a:rPr>
              <a:t>▸	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Rating </a:t>
            </a:r>
            <a:r>
              <a:rPr sz="2000" b="1" spc="-105" dirty="0">
                <a:solidFill>
                  <a:srgbClr val="FFFFFF"/>
                </a:solidFill>
                <a:latin typeface="Trebuchet MS"/>
                <a:cs typeface="Trebuchet MS"/>
              </a:rPr>
              <a:t>(E,</a:t>
            </a:r>
            <a:r>
              <a:rPr sz="20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T,  </a:t>
            </a: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M,</a:t>
            </a:r>
            <a:r>
              <a:rPr sz="20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Trebuchet MS"/>
                <a:cs typeface="Trebuchet MS"/>
              </a:rPr>
              <a:t>etc)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724" y="2492636"/>
            <a:ext cx="5734685" cy="2037714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7200" spc="-1405" dirty="0">
                <a:solidFill>
                  <a:srgbClr val="FF8700"/>
                </a:solidFill>
                <a:latin typeface="Verdana"/>
                <a:cs typeface="Verdana"/>
              </a:rPr>
              <a:t>BIG</a:t>
            </a:r>
            <a:r>
              <a:rPr sz="7200" spc="-1110" dirty="0">
                <a:solidFill>
                  <a:srgbClr val="FF8700"/>
                </a:solidFill>
                <a:latin typeface="Verdana"/>
                <a:cs typeface="Verdana"/>
              </a:rPr>
              <a:t> </a:t>
            </a:r>
            <a:r>
              <a:rPr sz="7200" spc="-1130" dirty="0">
                <a:solidFill>
                  <a:srgbClr val="FF8700"/>
                </a:solidFill>
                <a:latin typeface="Verdana"/>
                <a:cs typeface="Verdana"/>
              </a:rPr>
              <a:t>CONCEPT</a:t>
            </a:r>
            <a:endParaRPr sz="72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489"/>
              </a:spcBef>
            </a:pPr>
            <a:r>
              <a:rPr sz="2400" spc="5" dirty="0">
                <a:solidFill>
                  <a:srgbClr val="222222"/>
                </a:solidFill>
                <a:latin typeface="Trebuchet MS"/>
                <a:cs typeface="Trebuchet MS"/>
              </a:rPr>
              <a:t>Bring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22222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222222"/>
                </a:solidFill>
                <a:latin typeface="Trebuchet MS"/>
                <a:cs typeface="Trebuchet MS"/>
              </a:rPr>
              <a:t>attention</a:t>
            </a:r>
            <a:r>
              <a:rPr sz="2400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222222"/>
                </a:solidFill>
                <a:latin typeface="Trebuchet MS"/>
                <a:cs typeface="Trebuchet MS"/>
              </a:rPr>
              <a:t>of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22222"/>
                </a:solidFill>
                <a:latin typeface="Trebuchet MS"/>
                <a:cs typeface="Trebuchet MS"/>
              </a:rPr>
              <a:t>your</a:t>
            </a:r>
            <a:r>
              <a:rPr sz="2400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22222"/>
                </a:solidFill>
                <a:latin typeface="Trebuchet MS"/>
                <a:cs typeface="Trebuchet MS"/>
              </a:rPr>
              <a:t>audience</a:t>
            </a:r>
            <a:r>
              <a:rPr sz="2400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222222"/>
                </a:solidFill>
                <a:latin typeface="Trebuchet MS"/>
                <a:cs typeface="Trebuchet MS"/>
              </a:rPr>
              <a:t>over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222222"/>
                </a:solidFill>
                <a:latin typeface="Trebuchet MS"/>
                <a:cs typeface="Trebuchet MS"/>
              </a:rPr>
              <a:t>a  </a:t>
            </a:r>
            <a:r>
              <a:rPr sz="2400" spc="-30" dirty="0">
                <a:solidFill>
                  <a:srgbClr val="222222"/>
                </a:solidFill>
                <a:latin typeface="Trebuchet MS"/>
                <a:cs typeface="Trebuchet MS"/>
              </a:rPr>
              <a:t>key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222222"/>
                </a:solidFill>
                <a:latin typeface="Trebuchet MS"/>
                <a:cs typeface="Trebuchet MS"/>
              </a:rPr>
              <a:t>concept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22222"/>
                </a:solidFill>
                <a:latin typeface="Trebuchet MS"/>
                <a:cs typeface="Trebuchet MS"/>
              </a:rPr>
              <a:t>using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22222"/>
                </a:solidFill>
                <a:latin typeface="Trebuchet MS"/>
                <a:cs typeface="Trebuchet MS"/>
              </a:rPr>
              <a:t>icons</a:t>
            </a:r>
            <a:r>
              <a:rPr sz="2400" spc="-14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22222"/>
                </a:solidFill>
                <a:latin typeface="Trebuchet MS"/>
                <a:cs typeface="Trebuchet MS"/>
              </a:rPr>
              <a:t>or</a:t>
            </a:r>
            <a:r>
              <a:rPr sz="2400" spc="-1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222222"/>
                </a:solidFill>
                <a:latin typeface="Trebuchet MS"/>
                <a:cs typeface="Trebuchet MS"/>
              </a:rPr>
              <a:t>illustrations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8402" y="1116766"/>
            <a:ext cx="852805" cy="852805"/>
          </a:xfrm>
          <a:custGeom>
            <a:avLst/>
            <a:gdLst/>
            <a:ahLst/>
            <a:cxnLst/>
            <a:rect l="l" t="t" r="r" b="b"/>
            <a:pathLst>
              <a:path w="852804" h="852805">
                <a:moveTo>
                  <a:pt x="0" y="820435"/>
                </a:moveTo>
                <a:lnTo>
                  <a:pt x="44176" y="832739"/>
                </a:lnTo>
                <a:lnTo>
                  <a:pt x="85932" y="842521"/>
                </a:lnTo>
                <a:lnTo>
                  <a:pt x="130210" y="847463"/>
                </a:lnTo>
                <a:lnTo>
                  <a:pt x="174386" y="852405"/>
                </a:lnTo>
                <a:lnTo>
                  <a:pt x="218664" y="852405"/>
                </a:lnTo>
                <a:lnTo>
                  <a:pt x="262841" y="849884"/>
                </a:lnTo>
                <a:lnTo>
                  <a:pt x="304596" y="844942"/>
                </a:lnTo>
                <a:lnTo>
                  <a:pt x="348774" y="835159"/>
                </a:lnTo>
                <a:lnTo>
                  <a:pt x="390529" y="825376"/>
                </a:lnTo>
                <a:lnTo>
                  <a:pt x="434807" y="810551"/>
                </a:lnTo>
                <a:lnTo>
                  <a:pt x="474142" y="793406"/>
                </a:lnTo>
                <a:lnTo>
                  <a:pt x="515899" y="773740"/>
                </a:lnTo>
                <a:lnTo>
                  <a:pt x="555133" y="749233"/>
                </a:lnTo>
                <a:lnTo>
                  <a:pt x="592048" y="724625"/>
                </a:lnTo>
                <a:lnTo>
                  <a:pt x="628861" y="695176"/>
                </a:lnTo>
                <a:lnTo>
                  <a:pt x="663255" y="663205"/>
                </a:lnTo>
                <a:lnTo>
                  <a:pt x="695127" y="628815"/>
                </a:lnTo>
                <a:lnTo>
                  <a:pt x="724678" y="592004"/>
                </a:lnTo>
                <a:lnTo>
                  <a:pt x="749188" y="555193"/>
                </a:lnTo>
                <a:lnTo>
                  <a:pt x="773797" y="515860"/>
                </a:lnTo>
                <a:lnTo>
                  <a:pt x="793465" y="474107"/>
                </a:lnTo>
                <a:lnTo>
                  <a:pt x="810611" y="434775"/>
                </a:lnTo>
                <a:lnTo>
                  <a:pt x="825337" y="390601"/>
                </a:lnTo>
                <a:lnTo>
                  <a:pt x="835221" y="348848"/>
                </a:lnTo>
                <a:lnTo>
                  <a:pt x="845004" y="304574"/>
                </a:lnTo>
                <a:lnTo>
                  <a:pt x="849946" y="262821"/>
                </a:lnTo>
                <a:lnTo>
                  <a:pt x="852367" y="218648"/>
                </a:lnTo>
                <a:lnTo>
                  <a:pt x="852367" y="174474"/>
                </a:lnTo>
                <a:lnTo>
                  <a:pt x="847425" y="130200"/>
                </a:lnTo>
                <a:lnTo>
                  <a:pt x="842584" y="86027"/>
                </a:lnTo>
                <a:lnTo>
                  <a:pt x="832699" y="44274"/>
                </a:lnTo>
                <a:lnTo>
                  <a:pt x="820496" y="0"/>
                </a:lnTo>
              </a:path>
            </a:pathLst>
          </a:custGeom>
          <a:ln w="1904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9208" y="507617"/>
            <a:ext cx="1645920" cy="164592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1621223" y="24608"/>
                </a:moveTo>
                <a:lnTo>
                  <a:pt x="1606498" y="12304"/>
                </a:lnTo>
                <a:lnTo>
                  <a:pt x="1589352" y="4941"/>
                </a:lnTo>
                <a:lnTo>
                  <a:pt x="1567162" y="0"/>
                </a:lnTo>
                <a:lnTo>
                  <a:pt x="1545073" y="0"/>
                </a:lnTo>
                <a:lnTo>
                  <a:pt x="1488592" y="7362"/>
                </a:lnTo>
                <a:lnTo>
                  <a:pt x="1422328" y="29549"/>
                </a:lnTo>
                <a:lnTo>
                  <a:pt x="1385413" y="44274"/>
                </a:lnTo>
                <a:lnTo>
                  <a:pt x="1346178" y="61419"/>
                </a:lnTo>
                <a:lnTo>
                  <a:pt x="1306842" y="83505"/>
                </a:lnTo>
                <a:lnTo>
                  <a:pt x="1265086" y="105693"/>
                </a:lnTo>
                <a:lnTo>
                  <a:pt x="1176632" y="162170"/>
                </a:lnTo>
                <a:lnTo>
                  <a:pt x="1080815" y="228430"/>
                </a:lnTo>
                <a:lnTo>
                  <a:pt x="1036638" y="211285"/>
                </a:lnTo>
                <a:lnTo>
                  <a:pt x="989940" y="196561"/>
                </a:lnTo>
                <a:lnTo>
                  <a:pt x="943242" y="186677"/>
                </a:lnTo>
                <a:lnTo>
                  <a:pt x="896645" y="179315"/>
                </a:lnTo>
                <a:lnTo>
                  <a:pt x="849947" y="174474"/>
                </a:lnTo>
                <a:lnTo>
                  <a:pt x="800828" y="174474"/>
                </a:lnTo>
                <a:lnTo>
                  <a:pt x="754130" y="179315"/>
                </a:lnTo>
                <a:lnTo>
                  <a:pt x="707431" y="184257"/>
                </a:lnTo>
                <a:lnTo>
                  <a:pt x="660733" y="194040"/>
                </a:lnTo>
                <a:lnTo>
                  <a:pt x="614136" y="208764"/>
                </a:lnTo>
                <a:lnTo>
                  <a:pt x="569859" y="226010"/>
                </a:lnTo>
                <a:lnTo>
                  <a:pt x="525681" y="245676"/>
                </a:lnTo>
                <a:lnTo>
                  <a:pt x="481505" y="270183"/>
                </a:lnTo>
                <a:lnTo>
                  <a:pt x="442170" y="299733"/>
                </a:lnTo>
                <a:lnTo>
                  <a:pt x="402835" y="329182"/>
                </a:lnTo>
                <a:lnTo>
                  <a:pt x="363600" y="363573"/>
                </a:lnTo>
                <a:lnTo>
                  <a:pt x="329206" y="402905"/>
                </a:lnTo>
                <a:lnTo>
                  <a:pt x="299655" y="442137"/>
                </a:lnTo>
                <a:lnTo>
                  <a:pt x="270203" y="481469"/>
                </a:lnTo>
                <a:lnTo>
                  <a:pt x="245695" y="525643"/>
                </a:lnTo>
                <a:lnTo>
                  <a:pt x="226027" y="569917"/>
                </a:lnTo>
                <a:lnTo>
                  <a:pt x="208780" y="614090"/>
                </a:lnTo>
                <a:lnTo>
                  <a:pt x="194054" y="660785"/>
                </a:lnTo>
                <a:lnTo>
                  <a:pt x="184271" y="707480"/>
                </a:lnTo>
                <a:lnTo>
                  <a:pt x="179328" y="754074"/>
                </a:lnTo>
                <a:lnTo>
                  <a:pt x="174386" y="800768"/>
                </a:lnTo>
                <a:lnTo>
                  <a:pt x="174386" y="849884"/>
                </a:lnTo>
                <a:lnTo>
                  <a:pt x="179328" y="896578"/>
                </a:lnTo>
                <a:lnTo>
                  <a:pt x="186692" y="943273"/>
                </a:lnTo>
                <a:lnTo>
                  <a:pt x="196474" y="989867"/>
                </a:lnTo>
                <a:lnTo>
                  <a:pt x="211301" y="1036561"/>
                </a:lnTo>
                <a:lnTo>
                  <a:pt x="228447" y="1080735"/>
                </a:lnTo>
                <a:lnTo>
                  <a:pt x="162081" y="1176545"/>
                </a:lnTo>
                <a:lnTo>
                  <a:pt x="105600" y="1264992"/>
                </a:lnTo>
                <a:lnTo>
                  <a:pt x="83512" y="1306745"/>
                </a:lnTo>
                <a:lnTo>
                  <a:pt x="61423" y="1346078"/>
                </a:lnTo>
                <a:lnTo>
                  <a:pt x="44176" y="1385410"/>
                </a:lnTo>
                <a:lnTo>
                  <a:pt x="29451" y="1422221"/>
                </a:lnTo>
                <a:lnTo>
                  <a:pt x="7362" y="1488481"/>
                </a:lnTo>
                <a:lnTo>
                  <a:pt x="0" y="1545060"/>
                </a:lnTo>
                <a:lnTo>
                  <a:pt x="0" y="1567146"/>
                </a:lnTo>
                <a:lnTo>
                  <a:pt x="4942" y="1589233"/>
                </a:lnTo>
                <a:lnTo>
                  <a:pt x="12304" y="1606378"/>
                </a:lnTo>
                <a:lnTo>
                  <a:pt x="24610" y="1621203"/>
                </a:lnTo>
                <a:lnTo>
                  <a:pt x="34392" y="1630986"/>
                </a:lnTo>
                <a:lnTo>
                  <a:pt x="49118" y="1638348"/>
                </a:lnTo>
                <a:lnTo>
                  <a:pt x="63844" y="1643290"/>
                </a:lnTo>
                <a:lnTo>
                  <a:pt x="81091" y="1645711"/>
                </a:lnTo>
                <a:lnTo>
                  <a:pt x="98237" y="1645711"/>
                </a:lnTo>
                <a:lnTo>
                  <a:pt x="117905" y="1645711"/>
                </a:lnTo>
                <a:lnTo>
                  <a:pt x="139993" y="1640769"/>
                </a:lnTo>
                <a:lnTo>
                  <a:pt x="164603" y="1635928"/>
                </a:lnTo>
                <a:lnTo>
                  <a:pt x="216142" y="1621203"/>
                </a:lnTo>
                <a:lnTo>
                  <a:pt x="272624" y="1596595"/>
                </a:lnTo>
                <a:lnTo>
                  <a:pt x="334048" y="1567146"/>
                </a:lnTo>
                <a:lnTo>
                  <a:pt x="397993" y="1527814"/>
                </a:lnTo>
                <a:lnTo>
                  <a:pt x="469200" y="1483641"/>
                </a:lnTo>
                <a:lnTo>
                  <a:pt x="540407" y="1434525"/>
                </a:lnTo>
                <a:lnTo>
                  <a:pt x="616556" y="1377947"/>
                </a:lnTo>
                <a:lnTo>
                  <a:pt x="695127" y="1316629"/>
                </a:lnTo>
                <a:lnTo>
                  <a:pt x="776218" y="1250268"/>
                </a:lnTo>
                <a:lnTo>
                  <a:pt x="857310" y="1179066"/>
                </a:lnTo>
                <a:lnTo>
                  <a:pt x="938401" y="1102922"/>
                </a:lnTo>
                <a:lnTo>
                  <a:pt x="1021913" y="1021837"/>
                </a:lnTo>
                <a:lnTo>
                  <a:pt x="1102903" y="938331"/>
                </a:lnTo>
                <a:lnTo>
                  <a:pt x="1179053" y="857246"/>
                </a:lnTo>
                <a:lnTo>
                  <a:pt x="1250361" y="776160"/>
                </a:lnTo>
                <a:lnTo>
                  <a:pt x="1316626" y="695176"/>
                </a:lnTo>
                <a:lnTo>
                  <a:pt x="1378049" y="616511"/>
                </a:lnTo>
                <a:lnTo>
                  <a:pt x="1434531" y="540367"/>
                </a:lnTo>
                <a:lnTo>
                  <a:pt x="1483650" y="469165"/>
                </a:lnTo>
                <a:lnTo>
                  <a:pt x="1527928" y="397963"/>
                </a:lnTo>
                <a:lnTo>
                  <a:pt x="1567162" y="334124"/>
                </a:lnTo>
                <a:lnTo>
                  <a:pt x="1596714" y="272705"/>
                </a:lnTo>
                <a:lnTo>
                  <a:pt x="1621223" y="216227"/>
                </a:lnTo>
                <a:lnTo>
                  <a:pt x="1635948" y="164591"/>
                </a:lnTo>
                <a:lnTo>
                  <a:pt x="1640891" y="140084"/>
                </a:lnTo>
                <a:lnTo>
                  <a:pt x="1645833" y="117896"/>
                </a:lnTo>
                <a:lnTo>
                  <a:pt x="1645833" y="98331"/>
                </a:lnTo>
                <a:lnTo>
                  <a:pt x="1645833" y="81085"/>
                </a:lnTo>
                <a:lnTo>
                  <a:pt x="1643311" y="63940"/>
                </a:lnTo>
                <a:lnTo>
                  <a:pt x="1638471" y="49115"/>
                </a:lnTo>
                <a:lnTo>
                  <a:pt x="1631107" y="34390"/>
                </a:lnTo>
                <a:lnTo>
                  <a:pt x="1621223" y="24608"/>
                </a:lnTo>
                <a:close/>
              </a:path>
            </a:pathLst>
          </a:custGeom>
          <a:ln w="1904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8754" y="1644931"/>
            <a:ext cx="250825" cy="270510"/>
          </a:xfrm>
          <a:custGeom>
            <a:avLst/>
            <a:gdLst/>
            <a:ahLst/>
            <a:cxnLst/>
            <a:rect l="l" t="t" r="r" b="b"/>
            <a:pathLst>
              <a:path w="250825" h="270510">
                <a:moveTo>
                  <a:pt x="14724" y="255459"/>
                </a:moveTo>
                <a:lnTo>
                  <a:pt x="7362" y="248096"/>
                </a:lnTo>
                <a:lnTo>
                  <a:pt x="4839" y="238213"/>
                </a:lnTo>
                <a:lnTo>
                  <a:pt x="0" y="228430"/>
                </a:lnTo>
                <a:lnTo>
                  <a:pt x="0" y="218547"/>
                </a:lnTo>
                <a:lnTo>
                  <a:pt x="0" y="191518"/>
                </a:lnTo>
                <a:lnTo>
                  <a:pt x="19565" y="125258"/>
                </a:lnTo>
                <a:lnTo>
                  <a:pt x="36812" y="88346"/>
                </a:lnTo>
                <a:lnTo>
                  <a:pt x="58901" y="44173"/>
                </a:lnTo>
                <a:lnTo>
                  <a:pt x="85931" y="0"/>
                </a:lnTo>
                <a:lnTo>
                  <a:pt x="108020" y="36810"/>
                </a:lnTo>
                <a:lnTo>
                  <a:pt x="135051" y="73622"/>
                </a:lnTo>
                <a:lnTo>
                  <a:pt x="162081" y="110534"/>
                </a:lnTo>
                <a:lnTo>
                  <a:pt x="194054" y="144924"/>
                </a:lnTo>
                <a:lnTo>
                  <a:pt x="223504" y="169432"/>
                </a:lnTo>
                <a:lnTo>
                  <a:pt x="250535" y="194040"/>
                </a:lnTo>
                <a:lnTo>
                  <a:pt x="208779" y="218547"/>
                </a:lnTo>
                <a:lnTo>
                  <a:pt x="169444" y="238213"/>
                </a:lnTo>
                <a:lnTo>
                  <a:pt x="135051" y="252937"/>
                </a:lnTo>
                <a:lnTo>
                  <a:pt x="100657" y="262821"/>
                </a:lnTo>
                <a:lnTo>
                  <a:pt x="73626" y="270183"/>
                </a:lnTo>
                <a:lnTo>
                  <a:pt x="49118" y="270183"/>
                </a:lnTo>
                <a:lnTo>
                  <a:pt x="39233" y="267662"/>
                </a:lnTo>
                <a:lnTo>
                  <a:pt x="29450" y="265241"/>
                </a:lnTo>
                <a:lnTo>
                  <a:pt x="22087" y="260300"/>
                </a:lnTo>
                <a:lnTo>
                  <a:pt x="14724" y="255459"/>
                </a:lnTo>
                <a:close/>
              </a:path>
            </a:pathLst>
          </a:custGeom>
          <a:ln w="1904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3597" y="832217"/>
            <a:ext cx="136954" cy="136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502" y="1018895"/>
            <a:ext cx="97720" cy="97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17535" y="864086"/>
            <a:ext cx="97620" cy="97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96506" y="677150"/>
            <a:ext cx="270510" cy="250825"/>
          </a:xfrm>
          <a:custGeom>
            <a:avLst/>
            <a:gdLst/>
            <a:ahLst/>
            <a:cxnLst/>
            <a:rect l="l" t="t" r="r" b="b"/>
            <a:pathLst>
              <a:path w="270509" h="250825">
                <a:moveTo>
                  <a:pt x="194054" y="250517"/>
                </a:moveTo>
                <a:lnTo>
                  <a:pt x="169545" y="223489"/>
                </a:lnTo>
                <a:lnTo>
                  <a:pt x="144936" y="194040"/>
                </a:lnTo>
                <a:lnTo>
                  <a:pt x="110542" y="162069"/>
                </a:lnTo>
                <a:lnTo>
                  <a:pt x="73728" y="135041"/>
                </a:lnTo>
                <a:lnTo>
                  <a:pt x="36914" y="108013"/>
                </a:lnTo>
                <a:lnTo>
                  <a:pt x="0" y="85926"/>
                </a:lnTo>
                <a:lnTo>
                  <a:pt x="44277" y="58897"/>
                </a:lnTo>
                <a:lnTo>
                  <a:pt x="88453" y="36811"/>
                </a:lnTo>
                <a:lnTo>
                  <a:pt x="125267" y="19666"/>
                </a:lnTo>
                <a:lnTo>
                  <a:pt x="162182" y="7362"/>
                </a:lnTo>
                <a:lnTo>
                  <a:pt x="191633" y="0"/>
                </a:lnTo>
                <a:lnTo>
                  <a:pt x="218663" y="0"/>
                </a:lnTo>
                <a:lnTo>
                  <a:pt x="228447" y="0"/>
                </a:lnTo>
                <a:lnTo>
                  <a:pt x="238331" y="4941"/>
                </a:lnTo>
                <a:lnTo>
                  <a:pt x="248115" y="7362"/>
                </a:lnTo>
                <a:lnTo>
                  <a:pt x="255478" y="14724"/>
                </a:lnTo>
                <a:lnTo>
                  <a:pt x="260420" y="22086"/>
                </a:lnTo>
                <a:lnTo>
                  <a:pt x="265362" y="29448"/>
                </a:lnTo>
                <a:lnTo>
                  <a:pt x="267782" y="39231"/>
                </a:lnTo>
                <a:lnTo>
                  <a:pt x="270203" y="49115"/>
                </a:lnTo>
                <a:lnTo>
                  <a:pt x="270203" y="73622"/>
                </a:lnTo>
                <a:lnTo>
                  <a:pt x="253057" y="135041"/>
                </a:lnTo>
                <a:lnTo>
                  <a:pt x="218663" y="208764"/>
                </a:lnTo>
                <a:lnTo>
                  <a:pt x="194054" y="250517"/>
                </a:lnTo>
                <a:close/>
              </a:path>
            </a:pathLst>
          </a:custGeom>
          <a:ln w="1904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1394" y="2327962"/>
            <a:ext cx="650240" cy="699135"/>
          </a:xfrm>
          <a:custGeom>
            <a:avLst/>
            <a:gdLst/>
            <a:ahLst/>
            <a:cxnLst/>
            <a:rect l="l" t="t" r="r" b="b"/>
            <a:pathLst>
              <a:path w="650240" h="699135">
                <a:moveTo>
                  <a:pt x="503583" y="679913"/>
                </a:moveTo>
                <a:lnTo>
                  <a:pt x="470141" y="486122"/>
                </a:lnTo>
                <a:lnTo>
                  <a:pt x="624394" y="267510"/>
                </a:lnTo>
                <a:lnTo>
                  <a:pt x="628949" y="261055"/>
                </a:lnTo>
                <a:lnTo>
                  <a:pt x="632280" y="252907"/>
                </a:lnTo>
                <a:lnTo>
                  <a:pt x="636523" y="244641"/>
                </a:lnTo>
                <a:lnTo>
                  <a:pt x="638912" y="236657"/>
                </a:lnTo>
                <a:lnTo>
                  <a:pt x="644313" y="218677"/>
                </a:lnTo>
                <a:lnTo>
                  <a:pt x="647592" y="199199"/>
                </a:lnTo>
                <a:lnTo>
                  <a:pt x="648867" y="179136"/>
                </a:lnTo>
                <a:lnTo>
                  <a:pt x="649942" y="158136"/>
                </a:lnTo>
                <a:lnTo>
                  <a:pt x="649206" y="137448"/>
                </a:lnTo>
                <a:lnTo>
                  <a:pt x="644078" y="96704"/>
                </a:lnTo>
                <a:lnTo>
                  <a:pt x="632293" y="44838"/>
                </a:lnTo>
                <a:lnTo>
                  <a:pt x="613682" y="8323"/>
                </a:lnTo>
                <a:lnTo>
                  <a:pt x="611560" y="6825"/>
                </a:lnTo>
                <a:lnTo>
                  <a:pt x="568756" y="0"/>
                </a:lnTo>
                <a:lnTo>
                  <a:pt x="551928" y="1040"/>
                </a:lnTo>
                <a:lnTo>
                  <a:pt x="534306" y="3110"/>
                </a:lnTo>
                <a:lnTo>
                  <a:pt x="515943" y="6279"/>
                </a:lnTo>
                <a:lnTo>
                  <a:pt x="495894" y="10710"/>
                </a:lnTo>
                <a:lnTo>
                  <a:pt x="475839" y="15103"/>
                </a:lnTo>
                <a:lnTo>
                  <a:pt x="436723" y="29426"/>
                </a:lnTo>
                <a:lnTo>
                  <a:pt x="400954" y="46938"/>
                </a:lnTo>
                <a:lnTo>
                  <a:pt x="385863" y="58047"/>
                </a:lnTo>
                <a:lnTo>
                  <a:pt x="378243" y="63168"/>
                </a:lnTo>
                <a:lnTo>
                  <a:pt x="372745" y="69786"/>
                </a:lnTo>
                <a:lnTo>
                  <a:pt x="366186" y="75656"/>
                </a:lnTo>
                <a:lnTo>
                  <a:pt x="361631" y="82112"/>
                </a:lnTo>
                <a:lnTo>
                  <a:pt x="207378" y="300723"/>
                </a:lnTo>
                <a:lnTo>
                  <a:pt x="13599" y="334165"/>
                </a:lnTo>
                <a:lnTo>
                  <a:pt x="8249" y="336020"/>
                </a:lnTo>
                <a:lnTo>
                  <a:pt x="4749" y="337556"/>
                </a:lnTo>
                <a:lnTo>
                  <a:pt x="1372" y="340042"/>
                </a:lnTo>
                <a:lnTo>
                  <a:pt x="0" y="343114"/>
                </a:lnTo>
                <a:lnTo>
                  <a:pt x="474" y="345866"/>
                </a:lnTo>
                <a:lnTo>
                  <a:pt x="2055" y="349399"/>
                </a:lnTo>
                <a:lnTo>
                  <a:pt x="4534" y="352738"/>
                </a:lnTo>
                <a:lnTo>
                  <a:pt x="8986" y="356708"/>
                </a:lnTo>
                <a:lnTo>
                  <a:pt x="115432" y="431032"/>
                </a:lnTo>
                <a:lnTo>
                  <a:pt x="105535" y="445011"/>
                </a:lnTo>
                <a:lnTo>
                  <a:pt x="57537" y="462770"/>
                </a:lnTo>
                <a:lnTo>
                  <a:pt x="52350" y="465567"/>
                </a:lnTo>
                <a:lnTo>
                  <a:pt x="48063" y="468172"/>
                </a:lnTo>
                <a:lnTo>
                  <a:pt x="45948" y="472342"/>
                </a:lnTo>
                <a:lnTo>
                  <a:pt x="44613" y="475407"/>
                </a:lnTo>
                <a:lnTo>
                  <a:pt x="45244" y="479065"/>
                </a:lnTo>
                <a:lnTo>
                  <a:pt x="46943" y="483510"/>
                </a:lnTo>
                <a:lnTo>
                  <a:pt x="49422" y="486849"/>
                </a:lnTo>
                <a:lnTo>
                  <a:pt x="53873" y="490818"/>
                </a:lnTo>
                <a:lnTo>
                  <a:pt x="342464" y="694477"/>
                </a:lnTo>
                <a:lnTo>
                  <a:pt x="347703" y="697378"/>
                </a:lnTo>
                <a:lnTo>
                  <a:pt x="351673" y="698557"/>
                </a:lnTo>
                <a:lnTo>
                  <a:pt x="356436" y="698706"/>
                </a:lnTo>
                <a:lnTo>
                  <a:pt x="360131" y="698068"/>
                </a:lnTo>
                <a:lnTo>
                  <a:pt x="368304" y="630448"/>
                </a:lnTo>
                <a:lnTo>
                  <a:pt x="378195" y="616431"/>
                </a:lnTo>
                <a:lnTo>
                  <a:pt x="483854" y="691823"/>
                </a:lnTo>
                <a:lnTo>
                  <a:pt x="489093" y="694724"/>
                </a:lnTo>
                <a:lnTo>
                  <a:pt x="493107" y="695934"/>
                </a:lnTo>
                <a:lnTo>
                  <a:pt x="503590" y="685582"/>
                </a:lnTo>
                <a:lnTo>
                  <a:pt x="503583" y="679913"/>
                </a:lnTo>
                <a:close/>
              </a:path>
            </a:pathLst>
          </a:custGeom>
          <a:ln w="19049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8032" y="2699953"/>
            <a:ext cx="135437" cy="168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3732" y="2437571"/>
            <a:ext cx="203620" cy="203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99714" y="2893302"/>
            <a:ext cx="213292" cy="189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65360" y="887729"/>
            <a:ext cx="257810" cy="245745"/>
          </a:xfrm>
          <a:custGeom>
            <a:avLst/>
            <a:gdLst/>
            <a:ahLst/>
            <a:cxnLst/>
            <a:rect l="l" t="t" r="r" b="b"/>
            <a:pathLst>
              <a:path w="257809" h="245744">
                <a:moveTo>
                  <a:pt x="123231" y="4974"/>
                </a:moveTo>
                <a:lnTo>
                  <a:pt x="124474" y="2895"/>
                </a:lnTo>
                <a:lnTo>
                  <a:pt x="125718" y="1243"/>
                </a:lnTo>
                <a:lnTo>
                  <a:pt x="127370" y="408"/>
                </a:lnTo>
                <a:lnTo>
                  <a:pt x="128614" y="0"/>
                </a:lnTo>
                <a:lnTo>
                  <a:pt x="129857" y="408"/>
                </a:lnTo>
                <a:lnTo>
                  <a:pt x="131527" y="1243"/>
                </a:lnTo>
                <a:lnTo>
                  <a:pt x="132771" y="2895"/>
                </a:lnTo>
                <a:lnTo>
                  <a:pt x="134014" y="4974"/>
                </a:lnTo>
                <a:lnTo>
                  <a:pt x="162224" y="69690"/>
                </a:lnTo>
                <a:lnTo>
                  <a:pt x="175494" y="81307"/>
                </a:lnTo>
                <a:lnTo>
                  <a:pt x="177998" y="82551"/>
                </a:lnTo>
                <a:lnTo>
                  <a:pt x="180894" y="82977"/>
                </a:lnTo>
                <a:lnTo>
                  <a:pt x="250601" y="90029"/>
                </a:lnTo>
                <a:lnTo>
                  <a:pt x="253089" y="90438"/>
                </a:lnTo>
                <a:lnTo>
                  <a:pt x="255167" y="91273"/>
                </a:lnTo>
                <a:lnTo>
                  <a:pt x="256411" y="92091"/>
                </a:lnTo>
                <a:lnTo>
                  <a:pt x="257228" y="93760"/>
                </a:lnTo>
                <a:lnTo>
                  <a:pt x="257228" y="95004"/>
                </a:lnTo>
                <a:lnTo>
                  <a:pt x="256819" y="96656"/>
                </a:lnTo>
                <a:lnTo>
                  <a:pt x="255984" y="98325"/>
                </a:lnTo>
                <a:lnTo>
                  <a:pt x="253923" y="100404"/>
                </a:lnTo>
                <a:lnTo>
                  <a:pt x="201643" y="146858"/>
                </a:lnTo>
                <a:lnTo>
                  <a:pt x="199565" y="148936"/>
                </a:lnTo>
                <a:lnTo>
                  <a:pt x="197912" y="151424"/>
                </a:lnTo>
                <a:lnTo>
                  <a:pt x="196669" y="154337"/>
                </a:lnTo>
                <a:lnTo>
                  <a:pt x="195425" y="157232"/>
                </a:lnTo>
                <a:lnTo>
                  <a:pt x="194590" y="160145"/>
                </a:lnTo>
                <a:lnTo>
                  <a:pt x="194165" y="163041"/>
                </a:lnTo>
                <a:lnTo>
                  <a:pt x="194165" y="165954"/>
                </a:lnTo>
                <a:lnTo>
                  <a:pt x="194590" y="168850"/>
                </a:lnTo>
                <a:lnTo>
                  <a:pt x="209530" y="237723"/>
                </a:lnTo>
                <a:lnTo>
                  <a:pt x="209939" y="240210"/>
                </a:lnTo>
                <a:lnTo>
                  <a:pt x="209530" y="241879"/>
                </a:lnTo>
                <a:lnTo>
                  <a:pt x="209104" y="243532"/>
                </a:lnTo>
                <a:lnTo>
                  <a:pt x="208286" y="244775"/>
                </a:lnTo>
                <a:lnTo>
                  <a:pt x="206617" y="245184"/>
                </a:lnTo>
                <a:lnTo>
                  <a:pt x="204965" y="245610"/>
                </a:lnTo>
                <a:lnTo>
                  <a:pt x="202886" y="244775"/>
                </a:lnTo>
                <a:lnTo>
                  <a:pt x="200808" y="243941"/>
                </a:lnTo>
                <a:lnTo>
                  <a:pt x="140232" y="208269"/>
                </a:lnTo>
                <a:lnTo>
                  <a:pt x="137745" y="207026"/>
                </a:lnTo>
                <a:lnTo>
                  <a:pt x="134849" y="206191"/>
                </a:lnTo>
                <a:lnTo>
                  <a:pt x="131527" y="205782"/>
                </a:lnTo>
                <a:lnTo>
                  <a:pt x="128614" y="205782"/>
                </a:lnTo>
                <a:lnTo>
                  <a:pt x="125718" y="205782"/>
                </a:lnTo>
                <a:lnTo>
                  <a:pt x="122396" y="206191"/>
                </a:lnTo>
                <a:lnTo>
                  <a:pt x="119500" y="207026"/>
                </a:lnTo>
                <a:lnTo>
                  <a:pt x="116996" y="208269"/>
                </a:lnTo>
                <a:lnTo>
                  <a:pt x="56436" y="243941"/>
                </a:lnTo>
                <a:lnTo>
                  <a:pt x="54358" y="244775"/>
                </a:lnTo>
                <a:lnTo>
                  <a:pt x="52280" y="245610"/>
                </a:lnTo>
                <a:lnTo>
                  <a:pt x="50628" y="245184"/>
                </a:lnTo>
                <a:lnTo>
                  <a:pt x="48958" y="244775"/>
                </a:lnTo>
                <a:lnTo>
                  <a:pt x="48140" y="243532"/>
                </a:lnTo>
                <a:lnTo>
                  <a:pt x="47715" y="241879"/>
                </a:lnTo>
                <a:lnTo>
                  <a:pt x="47306" y="240210"/>
                </a:lnTo>
                <a:lnTo>
                  <a:pt x="47715" y="237723"/>
                </a:lnTo>
                <a:lnTo>
                  <a:pt x="62654" y="168850"/>
                </a:lnTo>
                <a:lnTo>
                  <a:pt x="63063" y="165954"/>
                </a:lnTo>
                <a:lnTo>
                  <a:pt x="63063" y="163041"/>
                </a:lnTo>
                <a:lnTo>
                  <a:pt x="62654" y="160145"/>
                </a:lnTo>
                <a:lnTo>
                  <a:pt x="61820" y="157232"/>
                </a:lnTo>
                <a:lnTo>
                  <a:pt x="60576" y="154337"/>
                </a:lnTo>
                <a:lnTo>
                  <a:pt x="59333" y="151424"/>
                </a:lnTo>
                <a:lnTo>
                  <a:pt x="57680" y="148936"/>
                </a:lnTo>
                <a:lnTo>
                  <a:pt x="55602" y="146858"/>
                </a:lnTo>
                <a:lnTo>
                  <a:pt x="3321" y="100404"/>
                </a:lnTo>
                <a:lnTo>
                  <a:pt x="1243" y="98325"/>
                </a:lnTo>
                <a:lnTo>
                  <a:pt x="426" y="96656"/>
                </a:lnTo>
                <a:lnTo>
                  <a:pt x="0" y="95004"/>
                </a:lnTo>
                <a:lnTo>
                  <a:pt x="0" y="93760"/>
                </a:lnTo>
                <a:lnTo>
                  <a:pt x="76351" y="82977"/>
                </a:lnTo>
                <a:lnTo>
                  <a:pt x="79246" y="82551"/>
                </a:lnTo>
                <a:lnTo>
                  <a:pt x="81733" y="81307"/>
                </a:lnTo>
                <a:lnTo>
                  <a:pt x="84647" y="80064"/>
                </a:lnTo>
                <a:lnTo>
                  <a:pt x="95021" y="69690"/>
                </a:lnTo>
                <a:lnTo>
                  <a:pt x="123231" y="4974"/>
                </a:lnTo>
                <a:close/>
              </a:path>
            </a:pathLst>
          </a:custGeom>
          <a:ln w="19049">
            <a:solidFill>
              <a:srgbClr val="FF8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39247" y="2161707"/>
            <a:ext cx="387350" cy="386715"/>
          </a:xfrm>
          <a:custGeom>
            <a:avLst/>
            <a:gdLst/>
            <a:ahLst/>
            <a:cxnLst/>
            <a:rect l="l" t="t" r="r" b="b"/>
            <a:pathLst>
              <a:path w="387350" h="386714">
                <a:moveTo>
                  <a:pt x="337397" y="37842"/>
                </a:moveTo>
                <a:lnTo>
                  <a:pt x="340965" y="36946"/>
                </a:lnTo>
                <a:lnTo>
                  <a:pt x="344076" y="36508"/>
                </a:lnTo>
                <a:lnTo>
                  <a:pt x="346748" y="37385"/>
                </a:lnTo>
                <a:lnTo>
                  <a:pt x="348523" y="38280"/>
                </a:lnTo>
                <a:lnTo>
                  <a:pt x="349420" y="40053"/>
                </a:lnTo>
                <a:lnTo>
                  <a:pt x="350317" y="42739"/>
                </a:lnTo>
                <a:lnTo>
                  <a:pt x="349878" y="45845"/>
                </a:lnTo>
                <a:lnTo>
                  <a:pt x="348981" y="49408"/>
                </a:lnTo>
                <a:lnTo>
                  <a:pt x="309764" y="149085"/>
                </a:lnTo>
                <a:lnTo>
                  <a:pt x="308867" y="152648"/>
                </a:lnTo>
                <a:lnTo>
                  <a:pt x="308428" y="157545"/>
                </a:lnTo>
                <a:lnTo>
                  <a:pt x="308428" y="162003"/>
                </a:lnTo>
                <a:lnTo>
                  <a:pt x="308867" y="166900"/>
                </a:lnTo>
                <a:lnTo>
                  <a:pt x="309764" y="171341"/>
                </a:lnTo>
                <a:lnTo>
                  <a:pt x="311539" y="175781"/>
                </a:lnTo>
                <a:lnTo>
                  <a:pt x="312893" y="179801"/>
                </a:lnTo>
                <a:lnTo>
                  <a:pt x="315546" y="183364"/>
                </a:lnTo>
                <a:lnTo>
                  <a:pt x="382854" y="265700"/>
                </a:lnTo>
                <a:lnTo>
                  <a:pt x="385087" y="268806"/>
                </a:lnTo>
                <a:lnTo>
                  <a:pt x="386423" y="271931"/>
                </a:lnTo>
                <a:lnTo>
                  <a:pt x="386880" y="274142"/>
                </a:lnTo>
                <a:lnTo>
                  <a:pt x="385965" y="276809"/>
                </a:lnTo>
                <a:lnTo>
                  <a:pt x="384629" y="278143"/>
                </a:lnTo>
                <a:lnTo>
                  <a:pt x="382415" y="279477"/>
                </a:lnTo>
                <a:lnTo>
                  <a:pt x="379724" y="280373"/>
                </a:lnTo>
                <a:lnTo>
                  <a:pt x="375278" y="280391"/>
                </a:lnTo>
                <a:lnTo>
                  <a:pt x="269211" y="274142"/>
                </a:lnTo>
                <a:lnTo>
                  <a:pt x="264746" y="274142"/>
                </a:lnTo>
                <a:lnTo>
                  <a:pt x="260299" y="275037"/>
                </a:lnTo>
                <a:lnTo>
                  <a:pt x="255834" y="276828"/>
                </a:lnTo>
                <a:lnTo>
                  <a:pt x="251387" y="278600"/>
                </a:lnTo>
                <a:lnTo>
                  <a:pt x="180072" y="380067"/>
                </a:lnTo>
                <a:lnTo>
                  <a:pt x="177839" y="383174"/>
                </a:lnTo>
                <a:lnTo>
                  <a:pt x="175607" y="384526"/>
                </a:lnTo>
                <a:lnTo>
                  <a:pt x="173374" y="385841"/>
                </a:lnTo>
                <a:lnTo>
                  <a:pt x="171159" y="386298"/>
                </a:lnTo>
                <a:lnTo>
                  <a:pt x="168927" y="384946"/>
                </a:lnTo>
                <a:lnTo>
                  <a:pt x="166695" y="383630"/>
                </a:lnTo>
                <a:lnTo>
                  <a:pt x="165359" y="380506"/>
                </a:lnTo>
                <a:lnTo>
                  <a:pt x="164023" y="377381"/>
                </a:lnTo>
                <a:lnTo>
                  <a:pt x="137268" y="274142"/>
                </a:lnTo>
                <a:lnTo>
                  <a:pt x="8930" y="222522"/>
                </a:lnTo>
                <a:lnTo>
                  <a:pt x="5801" y="221188"/>
                </a:lnTo>
                <a:lnTo>
                  <a:pt x="2671" y="219854"/>
                </a:lnTo>
                <a:lnTo>
                  <a:pt x="1354" y="217625"/>
                </a:lnTo>
                <a:lnTo>
                  <a:pt x="0" y="215396"/>
                </a:lnTo>
                <a:lnTo>
                  <a:pt x="457" y="213185"/>
                </a:lnTo>
                <a:lnTo>
                  <a:pt x="1775" y="210955"/>
                </a:lnTo>
                <a:lnTo>
                  <a:pt x="3129" y="208726"/>
                </a:lnTo>
                <a:lnTo>
                  <a:pt x="6240" y="206497"/>
                </a:lnTo>
                <a:lnTo>
                  <a:pt x="96276" y="148646"/>
                </a:lnTo>
                <a:lnTo>
                  <a:pt x="109635" y="130849"/>
                </a:lnTo>
                <a:lnTo>
                  <a:pt x="111428" y="126390"/>
                </a:lnTo>
                <a:lnTo>
                  <a:pt x="112325" y="121950"/>
                </a:lnTo>
                <a:lnTo>
                  <a:pt x="112325" y="117492"/>
                </a:lnTo>
                <a:lnTo>
                  <a:pt x="106067" y="11584"/>
                </a:lnTo>
                <a:lnTo>
                  <a:pt x="106067" y="7126"/>
                </a:lnTo>
                <a:lnTo>
                  <a:pt x="106982" y="4458"/>
                </a:lnTo>
                <a:lnTo>
                  <a:pt x="108299" y="2229"/>
                </a:lnTo>
                <a:lnTo>
                  <a:pt x="109635" y="895"/>
                </a:lnTo>
                <a:lnTo>
                  <a:pt x="112325" y="0"/>
                </a:lnTo>
                <a:lnTo>
                  <a:pt x="114539" y="456"/>
                </a:lnTo>
                <a:lnTo>
                  <a:pt x="117669" y="1790"/>
                </a:lnTo>
                <a:lnTo>
                  <a:pt x="120780" y="4019"/>
                </a:lnTo>
                <a:lnTo>
                  <a:pt x="203239" y="71226"/>
                </a:lnTo>
                <a:lnTo>
                  <a:pt x="206808" y="73875"/>
                </a:lnTo>
                <a:lnTo>
                  <a:pt x="210816" y="75209"/>
                </a:lnTo>
                <a:lnTo>
                  <a:pt x="215281" y="77000"/>
                </a:lnTo>
                <a:lnTo>
                  <a:pt x="219728" y="77895"/>
                </a:lnTo>
                <a:lnTo>
                  <a:pt x="224632" y="78334"/>
                </a:lnTo>
                <a:lnTo>
                  <a:pt x="229097" y="78334"/>
                </a:lnTo>
                <a:lnTo>
                  <a:pt x="234002" y="77895"/>
                </a:lnTo>
                <a:lnTo>
                  <a:pt x="237571" y="77000"/>
                </a:lnTo>
                <a:lnTo>
                  <a:pt x="337397" y="37842"/>
                </a:lnTo>
                <a:close/>
              </a:path>
            </a:pathLst>
          </a:custGeom>
          <a:ln w="19049">
            <a:solidFill>
              <a:srgbClr val="FF8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020" y="1922885"/>
            <a:ext cx="175447" cy="168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3486" y="1624193"/>
            <a:ext cx="170631" cy="175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6350" y="0"/>
            <a:ext cx="4057650" cy="5143500"/>
          </a:xfrm>
          <a:custGeom>
            <a:avLst/>
            <a:gdLst/>
            <a:ahLst/>
            <a:cxnLst/>
            <a:rect l="l" t="t" r="r" b="b"/>
            <a:pathLst>
              <a:path w="4057650" h="5143500">
                <a:moveTo>
                  <a:pt x="4057649" y="5143499"/>
                </a:moveTo>
                <a:lnTo>
                  <a:pt x="2666299" y="5143499"/>
                </a:lnTo>
                <a:lnTo>
                  <a:pt x="0" y="0"/>
                </a:lnTo>
                <a:lnTo>
                  <a:pt x="4057649" y="0"/>
                </a:lnTo>
                <a:lnTo>
                  <a:pt x="4057649" y="5143499"/>
                </a:lnTo>
                <a:close/>
              </a:path>
            </a:pathLst>
          </a:custGeom>
          <a:solidFill>
            <a:srgbClr val="FFFFFF">
              <a:alpha val="17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94399"/>
            <a:ext cx="7753350" cy="749300"/>
          </a:xfrm>
          <a:custGeom>
            <a:avLst/>
            <a:gdLst/>
            <a:ahLst/>
            <a:cxnLst/>
            <a:rect l="l" t="t" r="r" b="b"/>
            <a:pathLst>
              <a:path w="7753350" h="749300">
                <a:moveTo>
                  <a:pt x="7753349" y="749099"/>
                </a:moveTo>
                <a:lnTo>
                  <a:pt x="0" y="749099"/>
                </a:lnTo>
                <a:lnTo>
                  <a:pt x="0" y="0"/>
                </a:lnTo>
                <a:lnTo>
                  <a:pt x="7367248" y="0"/>
                </a:lnTo>
                <a:lnTo>
                  <a:pt x="7753349" y="749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474" y="4166399"/>
            <a:ext cx="8115934" cy="228600"/>
          </a:xfrm>
          <a:custGeom>
            <a:avLst/>
            <a:gdLst/>
            <a:ahLst/>
            <a:cxnLst/>
            <a:rect l="l" t="t" r="r" b="b"/>
            <a:pathLst>
              <a:path w="8115934" h="228600">
                <a:moveTo>
                  <a:pt x="8115525" y="227999"/>
                </a:moveTo>
                <a:lnTo>
                  <a:pt x="117515" y="227999"/>
                </a:lnTo>
                <a:lnTo>
                  <a:pt x="0" y="0"/>
                </a:lnTo>
                <a:lnTo>
                  <a:pt x="8115525" y="0"/>
                </a:lnTo>
                <a:lnTo>
                  <a:pt x="8115525" y="22799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1500" y="1915491"/>
            <a:ext cx="1892300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19" dirty="0">
                <a:solidFill>
                  <a:srgbClr val="FFFFFF"/>
                </a:solidFill>
                <a:latin typeface="Verdana"/>
                <a:cs typeface="Verdana"/>
              </a:rPr>
              <a:t>3.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800" spc="-625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402" y="246533"/>
            <a:ext cx="12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500" y="3462182"/>
            <a:ext cx="388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latin typeface="Verdana"/>
                <a:cs typeface="Verdana"/>
              </a:rPr>
              <a:t>Descriptive </a:t>
            </a:r>
            <a:r>
              <a:rPr sz="2400" spc="-280" dirty="0">
                <a:latin typeface="Verdana"/>
                <a:cs typeface="Verdana"/>
              </a:rPr>
              <a:t>&amp; </a:t>
            </a:r>
            <a:r>
              <a:rPr sz="2400" spc="-285" dirty="0">
                <a:latin typeface="Verdana"/>
                <a:cs typeface="Verdana"/>
              </a:rPr>
              <a:t>Inferential</a:t>
            </a:r>
            <a:r>
              <a:rPr sz="2400" spc="-520" dirty="0">
                <a:latin typeface="Verdana"/>
                <a:cs typeface="Verdana"/>
              </a:rPr>
              <a:t> </a:t>
            </a:r>
            <a:r>
              <a:rPr sz="2400" spc="-290" dirty="0">
                <a:latin typeface="Verdana"/>
                <a:cs typeface="Verdana"/>
              </a:rPr>
              <a:t>Statistics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438</Words>
  <Application>Microsoft Office PowerPoint</Application>
  <PresentationFormat>On-screen Show (16:9)</PresentationFormat>
  <Paragraphs>243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MS PGothic</vt:lpstr>
      <vt:lpstr>Arial</vt:lpstr>
      <vt:lpstr>Calibri</vt:lpstr>
      <vt:lpstr>Times New Roman</vt:lpstr>
      <vt:lpstr>Trebuchet MS</vt:lpstr>
      <vt:lpstr>Verdana</vt:lpstr>
      <vt:lpstr>Office Theme</vt:lpstr>
      <vt:lpstr>PowerPoint Presentation</vt:lpstr>
      <vt:lpstr>Agenda</vt:lpstr>
      <vt:lpstr>1. Research Question</vt:lpstr>
      <vt:lpstr>“</vt:lpstr>
      <vt:lpstr>2. Data Collection</vt:lpstr>
      <vt:lpstr>PowerPoint Presentation</vt:lpstr>
      <vt:lpstr>Dataset Description</vt:lpstr>
      <vt:lpstr>PowerPoint Presentation</vt:lpstr>
      <vt:lpstr>PowerPoint Presentation</vt:lpstr>
      <vt:lpstr>Data Preparation</vt:lpstr>
      <vt:lpstr>Dataset Description - Recode</vt:lpstr>
      <vt:lpstr>Dataset Description - Genre Recode</vt:lpstr>
      <vt:lpstr>PowerPoint Presentation</vt:lpstr>
      <vt:lpstr>Two Way Table</vt:lpstr>
      <vt:lpstr>Console games are more popular  in North America</vt:lpstr>
      <vt:lpstr>PowerPoint Presentation</vt:lpstr>
      <vt:lpstr>Console games are more popular  in Europe</vt:lpstr>
      <vt:lpstr>PowerPoint Presentation</vt:lpstr>
      <vt:lpstr>Handheld games are more popular  in Japan</vt:lpstr>
      <vt:lpstr>PowerPoint Presentation</vt:lpstr>
      <vt:lpstr>Sports games dominate North  American sales</vt:lpstr>
      <vt:lpstr>PowerPoint Presentation</vt:lpstr>
      <vt:lpstr>Sports games also dominate  Europe sales</vt:lpstr>
      <vt:lpstr>PowerPoint Presentation</vt:lpstr>
      <vt:lpstr>Platform and sports games had  highest sales in Japan</vt:lpstr>
      <vt:lpstr>PowerPoint Presentation</vt:lpstr>
      <vt:lpstr>T-test &amp; Confidence Interval</vt:lpstr>
      <vt:lpstr>Effect Size</vt:lpstr>
      <vt:lpstr>Multiple Regression</vt:lpstr>
      <vt:lpstr>Formula for Predicting Sales</vt:lpstr>
      <vt:lpstr>Regression Diagnostic</vt:lpstr>
      <vt:lpstr>PowerPoint Presentation</vt:lpstr>
      <vt:lpstr>Recommendations for Nintendo</vt:lpstr>
      <vt:lpstr>Global strategy</vt:lpstr>
      <vt:lpstr>PowerPoint Presentation</vt:lpstr>
      <vt:lpstr>More recommendations for Nintendo</vt:lpstr>
      <vt:lpstr>PowerPoint Presentation</vt:lpstr>
      <vt:lpstr>Appendix - Two way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Veena Chintala</dc:creator>
  <cp:lastModifiedBy>veena priya</cp:lastModifiedBy>
  <cp:revision>2</cp:revision>
  <dcterms:created xsi:type="dcterms:W3CDTF">2019-05-18T21:44:01Z</dcterms:created>
  <dcterms:modified xsi:type="dcterms:W3CDTF">2019-05-18T21:50:40Z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2017-10-28T00:00:00Z</vt:filetime>
  </property>
  <property fmtid="{D5CDD505-2E9C-101B-9397-08002B2CF9AE}" pid="3" name="Creator">
    <vt:lpwstr>Google</vt:lpwstr>
  </property>
  <property fmtid="{D5CDD505-2E9C-101B-9397-08002B2CF9AE}" pid="4" name="LastSaved">
    <vt:filetime>2019-05-18T00:00:00Z</vt:filetime>
  </property>
</Properties>
</file>